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media/image2.jpeg" ContentType="image/jpeg"/>
  <Override PartName="/ppt/media/image3.jpeg" ContentType="image/jpeg"/>
  <Override PartName="/ppt/media/image4.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jpeg" ContentType="image/jpeg"/>
  <Override PartName="/ppt/notesSlides/notesSlide6.xml" ContentType="application/vnd.openxmlformats-officedocument.presentationml.notesSlide+xml"/>
  <Override PartName="/ppt/media/image7.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8.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10" name="Shape 310"/>
          <p:cNvSpPr/>
          <p:nvPr>
            <p:ph type="sldImg"/>
          </p:nvPr>
        </p:nvSpPr>
        <p:spPr>
          <a:xfrm>
            <a:off x="1143000" y="685800"/>
            <a:ext cx="4572000" cy="3429000"/>
          </a:xfrm>
          <a:prstGeom prst="rect">
            <a:avLst/>
          </a:prstGeom>
        </p:spPr>
        <p:txBody>
          <a:bodyPr/>
          <a:lstStyle/>
          <a:p>
            <a:pPr/>
          </a:p>
        </p:txBody>
      </p:sp>
      <p:sp>
        <p:nvSpPr>
          <p:cNvPr id="311" name="Shape 3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s://elearningindustry.com/writing-learning-objectives-for-elearning-what-elearning-professionals-should-know"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endParaRPr b="1"/>
          </a:p>
          <a:p>
            <a:pPr>
              <a:defRPr b="1" sz="1200">
                <a:latin typeface="Calibri"/>
                <a:ea typeface="Calibri"/>
                <a:cs typeface="Calibri"/>
                <a:sym typeface="Calibri"/>
              </a:defRPr>
            </a:pPr>
            <a:r>
              <a:t>ACTION</a:t>
            </a:r>
            <a:r>
              <a:rPr b="0"/>
              <a:t>: Adjust title, name, info,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endParaRPr b="1"/>
          </a:p>
          <a:p>
            <a:pPr>
              <a:defRPr b="1" sz="1200">
                <a:latin typeface="Calibri"/>
                <a:ea typeface="Calibri"/>
                <a:cs typeface="Calibri"/>
                <a:sym typeface="Calibri"/>
              </a:defRPr>
            </a:pPr>
            <a:r>
              <a:t>ACTION</a:t>
            </a:r>
            <a:r>
              <a:rPr b="0"/>
              <a:t>: Adjust objectives as per your course</a:t>
            </a:r>
          </a:p>
          <a:p>
            <a:pPr>
              <a:defRPr sz="1200">
                <a:latin typeface="Calibri"/>
                <a:ea typeface="Calibri"/>
                <a:cs typeface="Calibri"/>
                <a:sym typeface="Calibri"/>
              </a:defRPr>
            </a:pPr>
          </a:p>
          <a:p>
            <a:pPr>
              <a:defRPr sz="1200">
                <a:latin typeface="Calibri"/>
                <a:ea typeface="Calibri"/>
                <a:cs typeface="Calibri"/>
                <a:sym typeface="Calibri"/>
              </a:defRPr>
            </a:pPr>
            <a:r>
              <a:t>Use measurable objectives that start with actionable words like: describe, define, identify, assess, demonstrate, use, utilize. </a:t>
            </a:r>
            <a:r>
              <a:rPr sz="1100" u="sng">
                <a:solidFill>
                  <a:srgbClr val="0563C1"/>
                </a:solidFill>
                <a:uFill>
                  <a:solidFill>
                    <a:srgbClr val="0563C1"/>
                  </a:solidFill>
                </a:uFill>
                <a:latin typeface="+mj-lt"/>
                <a:ea typeface="+mj-ea"/>
                <a:cs typeface="+mj-cs"/>
                <a:sym typeface="Arial"/>
                <a:hlinkClick r:id="rId3" invalidUrl="" action="" tgtFrame="" tooltip="" history="1" highlightClick="0" endSnd="0"/>
              </a:rPr>
              <a:t>https://elearningindustry.com/writing-learning-objectives-for-elearning-what-elearning-professionals-should-know</a:t>
            </a:r>
          </a:p>
          <a:p>
            <a:pPr>
              <a:defRPr sz="1200">
                <a:latin typeface="Calibri"/>
                <a:ea typeface="Calibri"/>
                <a:cs typeface="Calibri"/>
                <a:sym typeface="Calibri"/>
              </a:defRPr>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Adjust as per your course. </a:t>
            </a:r>
          </a:p>
          <a:p>
            <a:pPr>
              <a:defRPr sz="1200">
                <a:latin typeface="Calibri"/>
                <a:ea typeface="Calibri"/>
                <a:cs typeface="Calibri"/>
                <a:sym typeface="Calibri"/>
              </a:defRPr>
            </a:pPr>
          </a:p>
          <a:p>
            <a:pPr>
              <a:defRPr sz="1200">
                <a:latin typeface="Calibri"/>
                <a:ea typeface="Calibri"/>
                <a:cs typeface="Calibri"/>
                <a:sym typeface="Calibri"/>
              </a:defRPr>
            </a:pPr>
            <a:r>
              <a:t>Let students know if you’ll be teaching from slides, a GitHub repo, all live coding, etc. and how to get the materials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Adjust as per your course. </a:t>
            </a:r>
          </a:p>
          <a:p>
            <a:pPr>
              <a:defRPr sz="1200">
                <a:latin typeface="Calibri"/>
                <a:ea typeface="Calibri"/>
                <a:cs typeface="Calibri"/>
                <a:sym typeface="Calibri"/>
              </a:defRPr>
            </a:pPr>
          </a:p>
          <a:p>
            <a:pPr>
              <a:defRPr sz="1200">
                <a:latin typeface="Calibri"/>
                <a:ea typeface="Calibri"/>
                <a:cs typeface="Calibri"/>
                <a:sym typeface="Calibri"/>
              </a:defRPr>
            </a:pPr>
            <a: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Adjust as per your course. </a:t>
            </a:r>
          </a:p>
          <a:p>
            <a:pPr>
              <a:defRPr sz="1200">
                <a:latin typeface="Calibri"/>
                <a:ea typeface="Calibri"/>
                <a:cs typeface="Calibri"/>
                <a:sym typeface="Calibri"/>
              </a:defRPr>
            </a:pPr>
          </a:p>
          <a:p>
            <a:pPr>
              <a:defRPr sz="1200">
                <a:latin typeface="Calibri"/>
                <a:ea typeface="Calibri"/>
                <a:cs typeface="Calibri"/>
                <a:sym typeface="Calibri"/>
              </a:defRPr>
            </a:pPr>
            <a: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Adjust as per your course. </a:t>
            </a:r>
          </a:p>
          <a:p>
            <a:pPr>
              <a:defRPr sz="1200">
                <a:latin typeface="Calibri"/>
                <a:ea typeface="Calibri"/>
                <a:cs typeface="Calibri"/>
                <a:sym typeface="Calibri"/>
              </a:defRPr>
            </a:pPr>
          </a:p>
          <a:p>
            <a:pPr>
              <a:defRPr sz="1200">
                <a:latin typeface="Calibri"/>
                <a:ea typeface="Calibri"/>
                <a:cs typeface="Calibri"/>
                <a:sym typeface="Calibri"/>
              </a:defRPr>
            </a:pPr>
            <a: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Shape 818"/>
          <p:cNvSpPr/>
          <p:nvPr>
            <p:ph type="sldImg"/>
          </p:nvPr>
        </p:nvSpPr>
        <p:spPr>
          <a:prstGeom prst="rect">
            <a:avLst/>
          </a:prstGeom>
        </p:spPr>
        <p:txBody>
          <a:bodyPr/>
          <a:lstStyle/>
          <a:p>
            <a:pPr/>
          </a:p>
        </p:txBody>
      </p:sp>
      <p:sp>
        <p:nvSpPr>
          <p:cNvPr id="819" name="Shape 819"/>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Adjust as per your course. </a:t>
            </a:r>
          </a:p>
          <a:p>
            <a:pPr>
              <a:defRPr sz="1200">
                <a:latin typeface="Calibri"/>
                <a:ea typeface="Calibri"/>
                <a:cs typeface="Calibri"/>
                <a:sym typeface="Calibri"/>
              </a:defRPr>
            </a:pPr>
          </a:p>
          <a:p>
            <a:pPr>
              <a:defRPr sz="1200">
                <a:latin typeface="Calibri"/>
                <a:ea typeface="Calibri"/>
                <a:cs typeface="Calibri"/>
                <a:sym typeface="Calibri"/>
              </a:defRPr>
            </a:pPr>
            <a: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3" name="Shape 933"/>
          <p:cNvSpPr/>
          <p:nvPr>
            <p:ph type="sldImg"/>
          </p:nvPr>
        </p:nvSpPr>
        <p:spPr>
          <a:prstGeom prst="rect">
            <a:avLst/>
          </a:prstGeom>
        </p:spPr>
        <p:txBody>
          <a:bodyPr/>
          <a:lstStyle/>
          <a:p>
            <a:pPr/>
          </a:p>
        </p:txBody>
      </p:sp>
      <p:sp>
        <p:nvSpPr>
          <p:cNvPr id="934" name="Shape 934"/>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Adjust as per your course. </a:t>
            </a:r>
          </a:p>
          <a:p>
            <a:pPr>
              <a:defRPr sz="1200">
                <a:latin typeface="Calibri"/>
                <a:ea typeface="Calibri"/>
                <a:cs typeface="Calibri"/>
                <a:sym typeface="Calibri"/>
              </a:defRPr>
            </a:pPr>
          </a:p>
          <a:p>
            <a:pPr>
              <a:defRPr sz="1200">
                <a:latin typeface="Calibri"/>
                <a:ea typeface="Calibri"/>
                <a:cs typeface="Calibri"/>
                <a:sym typeface="Calibri"/>
              </a:defRPr>
            </a:pPr>
            <a: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Shape 1110"/>
          <p:cNvSpPr/>
          <p:nvPr>
            <p:ph type="sldImg"/>
          </p:nvPr>
        </p:nvSpPr>
        <p:spPr>
          <a:prstGeom prst="rect">
            <a:avLst/>
          </a:prstGeom>
        </p:spPr>
        <p:txBody>
          <a:bodyPr/>
          <a:lstStyle/>
          <a:p>
            <a:pPr/>
          </a:p>
        </p:txBody>
      </p:sp>
      <p:sp>
        <p:nvSpPr>
          <p:cNvPr id="1111" name="Shape 1111"/>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Adjust as per your course. </a:t>
            </a:r>
          </a:p>
          <a:p>
            <a:pPr>
              <a:defRPr sz="1200">
                <a:latin typeface="Calibri"/>
                <a:ea typeface="Calibri"/>
                <a:cs typeface="Calibri"/>
                <a:sym typeface="Calibri"/>
              </a:defRPr>
            </a:pPr>
          </a:p>
          <a:p>
            <a:pPr>
              <a:defRPr sz="1200">
                <a:latin typeface="Calibri"/>
                <a:ea typeface="Calibri"/>
                <a:cs typeface="Calibri"/>
                <a:sym typeface="Calibri"/>
              </a:defRPr>
            </a:pPr>
            <a:r>
              <a:t>The agenda provides students a roadmap of where the class is going and what is coming up. Keep it high level, as there is no need to include “Gazornin” in the agenda if that’s something they don’t understand. Refer to the agenda at the beginning of the class, at the end of every day and at the beginning of every morning. In the mornings the Agenda is a great way to facilitate a Q&amp;A session about what was covered on the previous day.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8" name="Shape 1188"/>
          <p:cNvSpPr/>
          <p:nvPr>
            <p:ph type="sldImg"/>
          </p:nvPr>
        </p:nvSpPr>
        <p:spPr>
          <a:prstGeom prst="rect">
            <a:avLst/>
          </a:prstGeom>
        </p:spPr>
        <p:txBody>
          <a:bodyPr/>
          <a:lstStyle/>
          <a:p>
            <a:pPr/>
          </a:p>
        </p:txBody>
      </p:sp>
      <p:sp>
        <p:nvSpPr>
          <p:cNvPr id="1189" name="Shape 1189"/>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endParaRPr b="1"/>
          </a:p>
          <a:p>
            <a:pPr>
              <a:defRPr b="1" sz="1200">
                <a:latin typeface="Calibri"/>
                <a:ea typeface="Calibri"/>
                <a:cs typeface="Calibri"/>
                <a:sym typeface="Calibri"/>
              </a:defRPr>
            </a:pPr>
            <a:r>
              <a:t>ACTION</a:t>
            </a:r>
            <a:r>
              <a:rPr b="0"/>
              <a:t>: Use this for the final slide of your class materials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endParaRPr b="1"/>
          </a:p>
          <a:p>
            <a:pPr>
              <a:defRPr b="1" sz="1200">
                <a:latin typeface="Calibri"/>
                <a:ea typeface="Calibri"/>
                <a:cs typeface="Calibri"/>
                <a:sym typeface="Calibri"/>
              </a:defRPr>
            </a:pPr>
            <a:r>
              <a:t>ACTION: </a:t>
            </a:r>
            <a:r>
              <a:rPr b="0"/>
              <a:t>Share a bit about DevelopIntelligence</a:t>
            </a:r>
          </a:p>
          <a:p>
            <a:pPr>
              <a:defRPr sz="1200">
                <a:latin typeface="Calibri"/>
                <a:ea typeface="Calibri"/>
                <a:cs typeface="Calibri"/>
                <a:sym typeface="Calibri"/>
              </a:defRPr>
            </a:pPr>
          </a:p>
          <a:p>
            <a:pPr marL="228600">
              <a:defRPr sz="1200">
                <a:latin typeface="Calibri"/>
                <a:ea typeface="Calibri"/>
                <a:cs typeface="Calibri"/>
                <a:sym typeface="Calibri"/>
              </a:defRPr>
            </a:pPr>
            <a:r>
              <a:t>- As developers you want to learn!</a:t>
            </a:r>
          </a:p>
          <a:p>
            <a:pPr marL="228600">
              <a:defRPr sz="1200">
                <a:latin typeface="Calibri"/>
                <a:ea typeface="Calibri"/>
                <a:cs typeface="Calibri"/>
                <a:sym typeface="Calibri"/>
              </a:defRPr>
            </a:pPr>
            <a:r>
              <a:t>- As a corporation you want your developers to align their learning with your business goals.</a:t>
            </a:r>
          </a:p>
          <a:p>
            <a:pPr marL="228600">
              <a:defRPr sz="1200">
                <a:latin typeface="Calibri"/>
                <a:ea typeface="Calibri"/>
                <a:cs typeface="Calibri"/>
                <a:sym typeface="Calibri"/>
              </a:defRPr>
            </a:pPr>
            <a:r>
              <a:t>- That’s where we come in… Keeping developers current, bringing others up-to-speed … all aimed at moving your business forward!</a:t>
            </a:r>
          </a:p>
          <a:p>
            <a:pPr marL="228600">
              <a:defRPr sz="1200">
                <a:latin typeface="Calibri"/>
                <a:ea typeface="Calibri"/>
                <a:cs typeface="Calibri"/>
                <a:sym typeface="Calibri"/>
              </a:defRPr>
            </a:pPr>
            <a:r>
              <a:t>- DI was started in 2003 by a Sun Microsystems developer that wanted to help developers level-up and see business better leverage IT</a:t>
            </a:r>
          </a:p>
          <a:p>
            <a:pPr>
              <a:defRPr sz="1200">
                <a:latin typeface="Calibri"/>
                <a:ea typeface="Calibri"/>
                <a:cs typeface="Calibri"/>
                <a:sym typeface="Calibri"/>
              </a:defRPr>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endParaRPr b="1"/>
          </a:p>
          <a:p>
            <a:pPr>
              <a:defRPr b="1" sz="1200">
                <a:latin typeface="Calibri"/>
                <a:ea typeface="Calibri"/>
                <a:cs typeface="Calibri"/>
                <a:sym typeface="Calibri"/>
              </a:defRPr>
            </a:pPr>
            <a:r>
              <a:t>ACTION: </a:t>
            </a:r>
            <a:r>
              <a:rPr b="0"/>
              <a:t>Share some of the technologies we teach</a:t>
            </a:r>
          </a:p>
          <a:p>
            <a:pPr>
              <a:defRPr sz="1200">
                <a:latin typeface="Calibri"/>
                <a:ea typeface="Calibri"/>
                <a:cs typeface="Calibri"/>
                <a:sym typeface="Calibri"/>
              </a:defRPr>
            </a:pPr>
          </a:p>
          <a:p>
            <a:pPr>
              <a:defRPr sz="1200">
                <a:latin typeface="Calibri"/>
                <a:ea typeface="Calibri"/>
                <a:cs typeface="Calibri"/>
                <a:sym typeface="Calibri"/>
              </a:defRPr>
            </a:pPr>
            <a:r>
              <a:t>Areas of DevelopIntelligence expertise</a:t>
            </a:r>
          </a:p>
          <a:p>
            <a:pPr marL="231081" indent="-231081">
              <a:buClr>
                <a:srgbClr val="000000"/>
              </a:buClr>
              <a:buSzPts val="1200"/>
              <a:buFont typeface="Arial"/>
              <a:buChar char="-"/>
              <a:defRPr sz="1200">
                <a:latin typeface="Calibri"/>
                <a:ea typeface="Calibri"/>
                <a:cs typeface="Calibri"/>
                <a:sym typeface="Calibri"/>
              </a:defRPr>
            </a:pPr>
            <a:r>
              <a:t>DevOps: Ansible / Jenkins</a:t>
            </a:r>
          </a:p>
          <a:p>
            <a:pPr marL="231081" indent="-231081">
              <a:buClr>
                <a:srgbClr val="000000"/>
              </a:buClr>
              <a:buSzPts val="1200"/>
              <a:buFont typeface="Arial"/>
              <a:buChar char="-"/>
              <a:defRPr sz="1200">
                <a:latin typeface="Calibri"/>
                <a:ea typeface="Calibri"/>
                <a:cs typeface="Calibri"/>
                <a:sym typeface="Calibri"/>
              </a:defRPr>
            </a:pPr>
            <a:r>
              <a:t>BigData: Hadoop / Cassandra / Spark</a:t>
            </a:r>
          </a:p>
          <a:p>
            <a:pPr marL="231081" indent="-231081">
              <a:buClr>
                <a:srgbClr val="000000"/>
              </a:buClr>
              <a:buSzPts val="1200"/>
              <a:buFont typeface="Arial"/>
              <a:buChar char="-"/>
              <a:defRPr sz="1200">
                <a:latin typeface="Calibri"/>
                <a:ea typeface="Calibri"/>
                <a:cs typeface="Calibri"/>
                <a:sym typeface="Calibri"/>
              </a:defRPr>
            </a:pPr>
            <a:r>
              <a:t>Machine Learning</a:t>
            </a:r>
          </a:p>
          <a:p>
            <a:pPr marL="231081" indent="-231081">
              <a:buClr>
                <a:srgbClr val="000000"/>
              </a:buClr>
              <a:buSzPts val="1200"/>
              <a:buFont typeface="Arial"/>
              <a:buChar char="-"/>
              <a:defRPr sz="1200">
                <a:latin typeface="Calibri"/>
                <a:ea typeface="Calibri"/>
                <a:cs typeface="Calibri"/>
                <a:sym typeface="Calibri"/>
              </a:defRPr>
            </a:pPr>
            <a:r>
              <a:t>Front-end: React / Angular</a:t>
            </a:r>
          </a:p>
          <a:p>
            <a:pPr marL="231081" indent="-231081">
              <a:buClr>
                <a:srgbClr val="000000"/>
              </a:buClr>
              <a:buSzPts val="1200"/>
              <a:buFont typeface="Arial"/>
              <a:buChar char="-"/>
              <a:defRPr sz="1200">
                <a:latin typeface="Calibri"/>
                <a:ea typeface="Calibri"/>
                <a:cs typeface="Calibri"/>
                <a:sym typeface="Calibri"/>
              </a:defRPr>
            </a:pPr>
            <a:r>
              <a:t>Cloud: AWS / Azure / Google Cloud</a:t>
            </a:r>
          </a:p>
          <a:p>
            <a:pPr marL="228600">
              <a:defRPr sz="1200">
                <a:latin typeface="Calibri"/>
                <a:ea typeface="Calibri"/>
                <a:cs typeface="Calibri"/>
                <a:sym typeface="Calibri"/>
              </a:defRPr>
            </a:pPr>
            <a:r>
              <a:t>- Started as a Java shop -&gt; kept growing -&gt; haven’t looked back</a:t>
            </a:r>
          </a:p>
          <a:p>
            <a:pPr marL="228600">
              <a:defRPr sz="1200">
                <a:latin typeface="Calibri"/>
                <a:ea typeface="Calibri"/>
                <a:cs typeface="Calibri"/>
                <a:sym typeface="Calibri"/>
              </a:defRPr>
            </a:pPr>
            <a:r>
              <a:t>- Our specialty is hiring expert practitioners that can come alongside teams and teach them how to move forward</a:t>
            </a:r>
          </a:p>
          <a:p>
            <a:pPr>
              <a:defRPr sz="1200">
                <a:latin typeface="Calibri"/>
                <a:ea typeface="Calibri"/>
                <a:cs typeface="Calibri"/>
                <a:sym typeface="Calibri"/>
              </a:defRPr>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defRPr b="1" sz="1200">
                <a:latin typeface="Calibri"/>
                <a:ea typeface="Calibri"/>
                <a:cs typeface="Calibri"/>
                <a:sym typeface="Calibri"/>
              </a:defRPr>
            </a:pPr>
            <a:r>
              <a:t>[Mandatory Slide]</a:t>
            </a:r>
          </a:p>
          <a:p>
            <a:pPr>
              <a:defRPr sz="1200">
                <a:latin typeface="Calibri"/>
                <a:ea typeface="Calibri"/>
                <a:cs typeface="Calibri"/>
                <a:sym typeface="Calibri"/>
              </a:defRPr>
            </a:pPr>
            <a:endParaRPr b="1"/>
          </a:p>
          <a:p>
            <a:pPr>
              <a:defRPr b="1" sz="1200">
                <a:latin typeface="Calibri"/>
                <a:ea typeface="Calibri"/>
                <a:cs typeface="Calibri"/>
                <a:sym typeface="Calibri"/>
              </a:defRPr>
            </a:pPr>
            <a:r>
              <a:t>ACTION: </a:t>
            </a:r>
            <a:r>
              <a:rPr b="0"/>
              <a:t>Share about what makes the DevelopIntelligence instructor team one of-a-kind!</a:t>
            </a:r>
          </a:p>
          <a:p>
            <a:pPr>
              <a:defRPr sz="1200">
                <a:latin typeface="Calibri"/>
                <a:ea typeface="Calibri"/>
                <a:cs typeface="Calibri"/>
                <a:sym typeface="Calibri"/>
              </a:defRPr>
            </a:pPr>
          </a:p>
          <a:p>
            <a:pPr>
              <a:defRPr sz="1200">
                <a:latin typeface="Calibri"/>
                <a:ea typeface="Calibri"/>
                <a:cs typeface="Calibri"/>
                <a:sym typeface="Calibri"/>
              </a:defRPr>
            </a:pPr>
            <a:r>
              <a:t>Here is some data showing instructors are expert practitioners, engaging instructors, seasoned consultants. We are the best in the business!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defRPr b="1" sz="1200">
                <a:latin typeface="Calibri"/>
                <a:ea typeface="Calibri"/>
                <a:cs typeface="Calibri"/>
                <a:sym typeface="Calibri"/>
              </a:defRPr>
            </a:pPr>
            <a:r>
              <a:t>[Mandatory slide for virtual courses]</a:t>
            </a:r>
          </a:p>
          <a:p>
            <a:pPr>
              <a:defRPr sz="1200">
                <a:latin typeface="Calibri"/>
                <a:ea typeface="Calibri"/>
                <a:cs typeface="Calibri"/>
                <a:sym typeface="Calibri"/>
              </a:defRPr>
            </a:pPr>
            <a:r>
              <a:t>Obviously, when in person, remove this and the following slides about virtual trainings </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Share about the modality we are currently using</a:t>
            </a:r>
          </a:p>
          <a:p>
            <a:pPr>
              <a:defRPr sz="1200">
                <a:latin typeface="Calibri"/>
                <a:ea typeface="Calibri"/>
                <a:cs typeface="Calibri"/>
                <a:sym typeface="Calibri"/>
              </a:defRPr>
            </a:pPr>
          </a:p>
          <a:p>
            <a:pPr>
              <a:defRPr sz="1200">
                <a:latin typeface="Calibri"/>
                <a:ea typeface="Calibri"/>
                <a:cs typeface="Calibri"/>
                <a:sym typeface="Calibri"/>
              </a:defRPr>
            </a:pPr>
            <a:r>
              <a:t>It is good to call the elephant out in the room. Everyone would prefer to be on-site together. That is not going to happen for this class, so let’s dig in, be interactive and have fun!</a:t>
            </a:r>
          </a:p>
          <a:p>
            <a:pPr>
              <a:defRPr sz="1200">
                <a:latin typeface="Calibri"/>
                <a:ea typeface="Calibri"/>
                <a:cs typeface="Calibri"/>
                <a:sym typeface="Calibri"/>
              </a:defRPr>
            </a:pPr>
          </a:p>
          <a:p>
            <a:pPr>
              <a:defRPr sz="1200">
                <a:latin typeface="Calibri"/>
                <a:ea typeface="Calibri"/>
                <a:cs typeface="Calibri"/>
                <a:sym typeface="Calibri"/>
              </a:defRPr>
            </a:pPr>
            <a:r>
              <a:t>In a classroom, it’s easy to see your faces and know if topics are understood–be sure to let me know if anything is unclear!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defRPr b="1" sz="1200">
                <a:latin typeface="Calibri"/>
                <a:ea typeface="Calibri"/>
                <a:cs typeface="Calibri"/>
                <a:sym typeface="Calibri"/>
              </a:defRPr>
            </a:pPr>
            <a:r>
              <a:t>[Mandatory slide for virtual courses]</a:t>
            </a:r>
          </a:p>
          <a:p>
            <a:pPr>
              <a:defRPr sz="1200">
                <a:latin typeface="Calibri"/>
                <a:ea typeface="Calibri"/>
                <a:cs typeface="Calibri"/>
                <a:sym typeface="Calibri"/>
              </a:defRPr>
            </a:pPr>
            <a:r>
              <a:t>Obviously, when in person, remove this and the following slides about virtual trainings </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Share the expectations you have for the students</a:t>
            </a:r>
          </a:p>
          <a:p>
            <a:pPr>
              <a:defRPr sz="1200">
                <a:latin typeface="Calibri"/>
                <a:ea typeface="Calibri"/>
                <a:cs typeface="Calibri"/>
                <a:sym typeface="Calibri"/>
              </a:defRPr>
            </a:pPr>
          </a:p>
          <a:p>
            <a:pPr>
              <a:defRPr sz="1200">
                <a:latin typeface="Calibri"/>
                <a:ea typeface="Calibri"/>
                <a:cs typeface="Calibri"/>
                <a:sym typeface="Calibri"/>
              </a:defRPr>
            </a:pPr>
            <a:r>
              <a:t>Level set the rules of engagement for virtual classrooms. Encourage students to be on time! Just because this is a virtual class doesn’t mean it’s ok to inconvenience peers who showed up on time.</a:t>
            </a:r>
          </a:p>
          <a:p>
            <a:pPr>
              <a:defRPr sz="1200">
                <a:latin typeface="Calibri"/>
                <a:ea typeface="Calibri"/>
                <a:cs typeface="Calibri"/>
                <a:sym typeface="Calibri"/>
              </a:defRPr>
            </a:pPr>
          </a:p>
          <a:p>
            <a:pPr>
              <a:defRPr sz="1200">
                <a:latin typeface="Calibri"/>
                <a:ea typeface="Calibri"/>
                <a:cs typeface="Calibri"/>
                <a:sym typeface="Calibri"/>
              </a:defRPr>
            </a:pPr>
            <a:r>
              <a:t>Mute yourself unless asking a question/commenting</a:t>
            </a:r>
          </a:p>
          <a:p>
            <a:pPr>
              <a:defRPr sz="1200">
                <a:latin typeface="Calibri"/>
                <a:ea typeface="Calibri"/>
                <a:cs typeface="Calibri"/>
                <a:sym typeface="Calibri"/>
              </a:defRPr>
            </a:pPr>
            <a:r>
              <a:t>Ask questions (verbally or via chat window)</a:t>
            </a:r>
          </a:p>
          <a:p>
            <a:pPr>
              <a:defRPr sz="1200">
                <a:latin typeface="Calibri"/>
                <a:ea typeface="Calibri"/>
                <a:cs typeface="Calibri"/>
                <a:sym typeface="Calibri"/>
              </a:defRPr>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defRPr b="1" sz="1200">
                <a:latin typeface="Calibri"/>
                <a:ea typeface="Calibri"/>
                <a:cs typeface="Calibri"/>
                <a:sym typeface="Calibri"/>
              </a:defRPr>
            </a:pPr>
            <a:r>
              <a:t>[Mandatory slide for virtual courses]</a:t>
            </a:r>
          </a:p>
          <a:p>
            <a:pPr>
              <a:defRPr sz="1200">
                <a:latin typeface="Calibri"/>
                <a:ea typeface="Calibri"/>
                <a:cs typeface="Calibri"/>
                <a:sym typeface="Calibri"/>
              </a:defRPr>
            </a:pPr>
            <a:r>
              <a:t>Obviously, when in person, remove this and the following slides about virtual trainings </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Share the expectations the students should have for you</a:t>
            </a:r>
          </a:p>
          <a:p>
            <a:pPr>
              <a:defRPr sz="1200">
                <a:latin typeface="Calibri"/>
                <a:ea typeface="Calibri"/>
                <a:cs typeface="Calibri"/>
                <a:sym typeface="Calibri"/>
              </a:defRPr>
            </a:pPr>
          </a:p>
          <a:p>
            <a:pPr>
              <a:defRPr sz="1200">
                <a:latin typeface="Calibri"/>
                <a:ea typeface="Calibri"/>
                <a:cs typeface="Calibri"/>
                <a:sym typeface="Calibri"/>
              </a:defRPr>
            </a:pPr>
            <a:r>
              <a:t>Level set to the students what they can expect from you. Instructor will do the best to mix it up… </a:t>
            </a:r>
          </a:p>
          <a:p>
            <a:pPr marL="457200" indent="-317500">
              <a:buClr>
                <a:srgbClr val="000000"/>
              </a:buClr>
              <a:buSzPts val="1200"/>
              <a:buFont typeface="Arial"/>
              <a:buChar char="-"/>
              <a:defRPr sz="1200">
                <a:latin typeface="Calibri"/>
                <a:ea typeface="Calibri"/>
                <a:cs typeface="Calibri"/>
                <a:sym typeface="Calibri"/>
              </a:defRPr>
            </a:pPr>
            <a:r>
              <a:t>Zoom tools, hands-on, breaks, group work, break out rooms… </a:t>
            </a:r>
            <a:r>
              <a:rPr i="1"/>
              <a:t>keep it interesting and interactive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defRPr b="1" sz="1200">
                <a:latin typeface="Calibri"/>
                <a:ea typeface="Calibri"/>
                <a:cs typeface="Calibri"/>
                <a:sym typeface="Calibri"/>
              </a:defRPr>
            </a:pPr>
            <a:r>
              <a:t>[Optional slide]</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Adjust pre-reqs as per your course</a:t>
            </a:r>
          </a:p>
          <a:p>
            <a:pPr>
              <a:defRPr sz="1200">
                <a:latin typeface="Calibri"/>
                <a:ea typeface="Calibri"/>
                <a:cs typeface="Calibri"/>
                <a:sym typeface="Calibri"/>
              </a:defRPr>
            </a:pPr>
          </a:p>
          <a:p>
            <a:pPr>
              <a:defRPr sz="1200">
                <a:latin typeface="Calibri"/>
                <a:ea typeface="Calibri"/>
                <a:cs typeface="Calibri"/>
                <a:sym typeface="Calibri"/>
              </a:defRPr>
            </a:pPr>
            <a:r>
              <a:t>Prerequisites are useful to lay the expectation of who the ideal student in the class is. For this specific class we know there is another Introduction to Programming course that is taught in Python. We are level setting expectations that this class may not be the best fit if the student is coming to learn the basics of programming.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defRPr b="1" sz="1200">
                <a:latin typeface="Calibri"/>
                <a:ea typeface="Calibri"/>
                <a:cs typeface="Calibri"/>
                <a:sym typeface="Calibri"/>
              </a:defRPr>
            </a:pPr>
            <a:r>
              <a:t>[Mandatory slide for virtual courses]</a:t>
            </a:r>
          </a:p>
          <a:p>
            <a:pPr>
              <a:defRPr sz="1200">
                <a:latin typeface="Calibri"/>
                <a:ea typeface="Calibri"/>
                <a:cs typeface="Calibri"/>
                <a:sym typeface="Calibri"/>
              </a:defRPr>
            </a:pPr>
            <a:r>
              <a:t>Obviously, when in person, remove this and the following slides about virtual trainings </a:t>
            </a:r>
          </a:p>
          <a:p>
            <a:pPr>
              <a:defRPr sz="1200">
                <a:latin typeface="Calibri"/>
                <a:ea typeface="Calibri"/>
                <a:cs typeface="Calibri"/>
                <a:sym typeface="Calibri"/>
              </a:defRPr>
            </a:pPr>
          </a:p>
          <a:p>
            <a:pPr>
              <a:defRPr b="1" sz="1200">
                <a:latin typeface="Calibri"/>
                <a:ea typeface="Calibri"/>
                <a:cs typeface="Calibri"/>
                <a:sym typeface="Calibri"/>
              </a:defRPr>
            </a:pPr>
            <a:r>
              <a:t>ACTION:</a:t>
            </a:r>
            <a:r>
              <a:rPr b="0"/>
              <a:t> Share the expectations the students should have for you</a:t>
            </a:r>
          </a:p>
          <a:p>
            <a:pPr>
              <a:defRPr sz="1200">
                <a:latin typeface="Calibri"/>
                <a:ea typeface="Calibri"/>
                <a:cs typeface="Calibri"/>
                <a:sym typeface="Calibri"/>
              </a:defRPr>
            </a:pPr>
          </a:p>
          <a:p>
            <a:pPr>
              <a:defRPr sz="1200">
                <a:latin typeface="Calibri"/>
                <a:ea typeface="Calibri"/>
                <a:cs typeface="Calibri"/>
                <a:sym typeface="Calibri"/>
              </a:defRPr>
            </a:pPr>
            <a:r>
              <a:t>Level set to the students what they can expect from you. Instructor will do the best to mix it up… </a:t>
            </a:r>
          </a:p>
          <a:p>
            <a:pPr marL="457200" indent="-317500">
              <a:buClr>
                <a:srgbClr val="000000"/>
              </a:buClr>
              <a:buSzPts val="1200"/>
              <a:buFont typeface="Arial"/>
              <a:buChar char="-"/>
              <a:defRPr sz="1200">
                <a:latin typeface="Calibri"/>
                <a:ea typeface="Calibri"/>
                <a:cs typeface="Calibri"/>
                <a:sym typeface="Calibri"/>
              </a:defRPr>
            </a:pPr>
            <a:r>
              <a:t>Zoom tools, hands-on, breaks, group work, break out rooms… </a:t>
            </a:r>
            <a:r>
              <a:rPr i="1"/>
              <a:t>keep it interesting and interactive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4886326" y="4135427"/>
            <a:ext cx="7305675" cy="952506"/>
          </a:xfrm>
          <a:prstGeom prst="rect">
            <a:avLst/>
          </a:prstGeom>
        </p:spPr>
        <p:txBody>
          <a:bodyPr lIns="0" tIns="0" rIns="0" bIns="0"/>
          <a:lstStyle>
            <a:lvl1pPr algn="ctr">
              <a:lnSpc>
                <a:spcPct val="100000"/>
              </a:lnSpc>
              <a:defRPr sz="3600"/>
            </a:lvl1pPr>
          </a:lstStyle>
          <a:p>
            <a:pPr/>
            <a:r>
              <a:t>Title Text</a:t>
            </a:r>
          </a:p>
        </p:txBody>
      </p:sp>
      <p:sp>
        <p:nvSpPr>
          <p:cNvPr id="12" name="Body Level One…"/>
          <p:cNvSpPr txBox="1"/>
          <p:nvPr>
            <p:ph type="body" sz="quarter" idx="1"/>
          </p:nvPr>
        </p:nvSpPr>
        <p:spPr>
          <a:xfrm>
            <a:off x="5172073" y="5237160"/>
            <a:ext cx="7019926" cy="763591"/>
          </a:xfrm>
          <a:prstGeom prst="rect">
            <a:avLst/>
          </a:prstGeom>
        </p:spPr>
        <p:txBody>
          <a:bodyPr>
            <a:normAutofit fontScale="100000" lnSpcReduction="0"/>
          </a:bodyPr>
          <a:lstStyle>
            <a:lvl1pPr marL="381000" indent="-304800" algn="ctr">
              <a:buClrTx/>
              <a:buSzTx/>
              <a:buFontTx/>
              <a:buNone/>
              <a:defRPr sz="2800">
                <a:solidFill>
                  <a:srgbClr val="F17F3A"/>
                </a:solidFill>
              </a:defRPr>
            </a:lvl1pPr>
            <a:lvl2pPr marL="381000" indent="165100" algn="ctr">
              <a:buClrTx/>
              <a:buSzTx/>
              <a:buFontTx/>
              <a:buNone/>
              <a:defRPr sz="2800">
                <a:solidFill>
                  <a:srgbClr val="F17F3A"/>
                </a:solidFill>
              </a:defRPr>
            </a:lvl2pPr>
            <a:lvl3pPr marL="381000" indent="635000" algn="ctr">
              <a:buClrTx/>
              <a:buSzTx/>
              <a:buFontTx/>
              <a:buNone/>
              <a:defRPr sz="2800">
                <a:solidFill>
                  <a:srgbClr val="F17F3A"/>
                </a:solidFill>
              </a:defRPr>
            </a:lvl3pPr>
            <a:lvl4pPr marL="381000" indent="1104900" algn="ctr">
              <a:buClrTx/>
              <a:buSzTx/>
              <a:buFontTx/>
              <a:buNone/>
              <a:defRPr sz="2800">
                <a:solidFill>
                  <a:srgbClr val="F17F3A"/>
                </a:solidFill>
              </a:defRPr>
            </a:lvl4pPr>
            <a:lvl5pPr marL="381000" indent="1574800" algn="ctr">
              <a:buClrTx/>
              <a:buSzTx/>
              <a:buFontTx/>
              <a:buNone/>
              <a:defRPr sz="2800">
                <a:solidFill>
                  <a:srgbClr val="F17F3A"/>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94" name="Title Text"/>
          <p:cNvSpPr txBox="1"/>
          <p:nvPr>
            <p:ph type="title"/>
          </p:nvPr>
        </p:nvSpPr>
        <p:spPr>
          <a:xfrm>
            <a:off x="954000" y="323999"/>
            <a:ext cx="11232000" cy="907201"/>
          </a:xfrm>
          <a:prstGeom prst="rect">
            <a:avLst/>
          </a:prstGeom>
        </p:spPr>
        <p:txBody>
          <a:bodyPr/>
          <a:lstStyle/>
          <a:p>
            <a:pPr/>
            <a:r>
              <a:t>Title Text</a:t>
            </a:r>
          </a:p>
        </p:txBody>
      </p:sp>
      <p:sp>
        <p:nvSpPr>
          <p:cNvPr id="95" name="Google Shape;52;p11"/>
          <p:cNvSpPr/>
          <p:nvPr>
            <p:ph type="pic" sz="half" idx="21"/>
          </p:nvPr>
        </p:nvSpPr>
        <p:spPr>
          <a:xfrm>
            <a:off x="5083171" y="1465729"/>
            <a:ext cx="6172201" cy="4777441"/>
          </a:xfrm>
          <a:prstGeom prst="rect">
            <a:avLst/>
          </a:prstGeom>
        </p:spPr>
        <p:txBody>
          <a:bodyPr lIns="91439" tIns="45719" rIns="91439" bIns="45719"/>
          <a:lstStyle/>
          <a:p>
            <a:pPr/>
          </a:p>
        </p:txBody>
      </p:sp>
      <p:sp>
        <p:nvSpPr>
          <p:cNvPr id="96" name="Body Level One…"/>
          <p:cNvSpPr txBox="1"/>
          <p:nvPr>
            <p:ph type="body" sz="half" idx="1"/>
          </p:nvPr>
        </p:nvSpPr>
        <p:spPr>
          <a:xfrm>
            <a:off x="973929" y="1465729"/>
            <a:ext cx="3898109" cy="4777441"/>
          </a:xfrm>
          <a:prstGeom prst="rect">
            <a:avLst/>
          </a:prstGeom>
        </p:spPr>
        <p:txBody>
          <a:bodyPr>
            <a:normAutofit fontScale="100000" lnSpcReduction="0"/>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104" name="Title Text"/>
          <p:cNvSpPr txBox="1"/>
          <p:nvPr>
            <p:ph type="title"/>
          </p:nvPr>
        </p:nvSpPr>
        <p:spPr>
          <a:prstGeom prst="rect">
            <a:avLst/>
          </a:prstGeom>
        </p:spPr>
        <p:txBody>
          <a:bodyPr/>
          <a:lstStyle/>
          <a:p>
            <a:pPr/>
            <a:r>
              <a:t>Title Text</a:t>
            </a:r>
          </a:p>
        </p:txBody>
      </p:sp>
      <p:sp>
        <p:nvSpPr>
          <p:cNvPr id="105" name="Body Level One…"/>
          <p:cNvSpPr txBox="1"/>
          <p:nvPr>
            <p:ph type="body" idx="1"/>
          </p:nvPr>
        </p:nvSpPr>
        <p:spPr>
          <a:xfrm rot="5400000">
            <a:off x="3744000" y="-1404000"/>
            <a:ext cx="4680001" cy="10512001"/>
          </a:xfrm>
          <a:prstGeom prst="rect">
            <a:avLst/>
          </a:prstGeom>
        </p:spPr>
        <p:txBody>
          <a:bodyPr>
            <a:normAutofit fontScale="100000" lnSpcReduction="0"/>
          </a:bodyPr>
          <a:lstStyle>
            <a:lvl1pPr indent="-342900"/>
            <a:lvl2pPr marL="945572" indent="-374072"/>
            <a:lvl3pPr marL="1440180" indent="-411480"/>
            <a:lvl5pPr marL="2457450" indent="-514350"/>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113" name="Title Text"/>
          <p:cNvSpPr txBox="1"/>
          <p:nvPr>
            <p:ph type="title"/>
          </p:nvPr>
        </p:nvSpPr>
        <p:spPr>
          <a:xfrm rot="5400000">
            <a:off x="7516956" y="2571338"/>
            <a:ext cx="4787602" cy="2628901"/>
          </a:xfrm>
          <a:prstGeom prst="rect">
            <a:avLst/>
          </a:prstGeom>
        </p:spPr>
        <p:txBody>
          <a:bodyPr/>
          <a:lstStyle/>
          <a:p>
            <a:pPr/>
            <a:r>
              <a:t>Title Text</a:t>
            </a:r>
          </a:p>
        </p:txBody>
      </p:sp>
      <p:sp>
        <p:nvSpPr>
          <p:cNvPr id="114" name="Body Level One…"/>
          <p:cNvSpPr txBox="1"/>
          <p:nvPr>
            <p:ph type="body" idx="1"/>
          </p:nvPr>
        </p:nvSpPr>
        <p:spPr>
          <a:xfrm rot="5400000">
            <a:off x="2307432" y="128166"/>
            <a:ext cx="4800601" cy="7529516"/>
          </a:xfrm>
          <a:prstGeom prst="rect">
            <a:avLst/>
          </a:prstGeom>
        </p:spPr>
        <p:txBody>
          <a:bodyPr>
            <a:normAutofit fontScale="100000" lnSpcReduction="0"/>
          </a:bodyPr>
          <a:lstStyle>
            <a:lvl1pPr indent="-342900"/>
            <a:lvl2pPr marL="945572" indent="-374072"/>
            <a:lvl3pPr marL="1440180" indent="-411480"/>
            <a:lvl5pPr marL="2457450" indent="-514350"/>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ontent with Caption">
    <p:bg>
      <p:bgPr>
        <a:solidFill>
          <a:srgbClr val="FFFFFF"/>
        </a:solidFill>
      </p:bgPr>
    </p:bg>
    <p:spTree>
      <p:nvGrpSpPr>
        <p:cNvPr id="1" name=""/>
        <p:cNvGrpSpPr/>
        <p:nvPr/>
      </p:nvGrpSpPr>
      <p:grpSpPr>
        <a:xfrm>
          <a:off x="0" y="0"/>
          <a:ext cx="0" cy="0"/>
          <a:chOff x="0" y="0"/>
          <a:chExt cx="0" cy="0"/>
        </a:xfrm>
      </p:grpSpPr>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cNvSpPr txBox="1"/>
          <p:nvPr>
            <p:ph type="sldNum" sz="quarter" idx="2"/>
          </p:nvPr>
        </p:nvSpPr>
        <p:spPr>
          <a:xfrm>
            <a:off x="73152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p:spTree>
      <p:nvGrpSpPr>
        <p:cNvPr id="1" name=""/>
        <p:cNvGrpSpPr/>
        <p:nvPr/>
      </p:nvGrpSpPr>
      <p:grpSpPr>
        <a:xfrm>
          <a:off x="0" y="0"/>
          <a:ext cx="0" cy="0"/>
          <a:chOff x="0" y="0"/>
          <a:chExt cx="0" cy="0"/>
        </a:xfrm>
      </p:grpSpPr>
      <p:sp>
        <p:nvSpPr>
          <p:cNvPr id="136" name="Body Level One…"/>
          <p:cNvSpPr txBox="1"/>
          <p:nvPr>
            <p:ph type="body" sz="quarter" idx="1"/>
          </p:nvPr>
        </p:nvSpPr>
        <p:spPr>
          <a:xfrm>
            <a:off x="944032" y="319616"/>
            <a:ext cx="11231101" cy="914401"/>
          </a:xfrm>
          <a:prstGeom prst="rect">
            <a:avLst/>
          </a:prstGeom>
        </p:spPr>
        <p:txBody>
          <a:bodyPr lIns="60924" tIns="60924" rIns="60924" bIns="60924" anchor="ctr">
            <a:normAutofit fontScale="100000" lnSpcReduction="0"/>
          </a:bodyPr>
          <a:lstStyle>
            <a:lvl1pPr marL="228600" indent="0">
              <a:lnSpc>
                <a:spcPct val="100000"/>
              </a:lnSpc>
              <a:spcBef>
                <a:spcPts val="0"/>
              </a:spcBef>
              <a:buClrTx/>
              <a:buSzTx/>
              <a:buFontTx/>
              <a:buNone/>
              <a:defRPr sz="3200"/>
            </a:lvl1pPr>
            <a:lvl2pPr marL="1087581" indent="-554181">
              <a:lnSpc>
                <a:spcPct val="100000"/>
              </a:lnSpc>
              <a:spcBef>
                <a:spcPts val="0"/>
              </a:spcBef>
              <a:buClrTx/>
              <a:buSzPts val="3200"/>
              <a:buFontTx/>
              <a:defRPr sz="3200"/>
            </a:lvl2pPr>
            <a:lvl3pPr marL="1600200" indent="-609600">
              <a:lnSpc>
                <a:spcPct val="100000"/>
              </a:lnSpc>
              <a:spcBef>
                <a:spcPts val="0"/>
              </a:spcBef>
              <a:buClrTx/>
              <a:buSzPts val="3200"/>
              <a:buFontTx/>
              <a:defRPr sz="3200"/>
            </a:lvl3pPr>
            <a:lvl4pPr marL="2125133" indent="-677333">
              <a:lnSpc>
                <a:spcPct val="100000"/>
              </a:lnSpc>
              <a:spcBef>
                <a:spcPts val="0"/>
              </a:spcBef>
              <a:buClrTx/>
              <a:buSzPts val="3200"/>
              <a:buFontTx/>
              <a:defRPr sz="3200"/>
            </a:lvl4pPr>
            <a:lvl5pPr marL="2667000" indent="-762000">
              <a:lnSpc>
                <a:spcPct val="100000"/>
              </a:lnSpc>
              <a:spcBef>
                <a:spcPts val="0"/>
              </a:spcBef>
              <a:buClrTx/>
              <a:buSzPts val="3200"/>
              <a:buFontTx/>
              <a:defRPr sz="3200"/>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11756999" y="6429952"/>
            <a:ext cx="499528" cy="513244"/>
          </a:xfrm>
          <a:prstGeom prst="rect">
            <a:avLst/>
          </a:prstGeom>
        </p:spPr>
        <p:txBody>
          <a:bodyPr/>
          <a:lstStyle>
            <a:lvl1pPr algn="l">
              <a:lnSpc>
                <a:spcPct val="90000"/>
              </a:lnSpc>
              <a:defRPr sz="2800">
                <a:solidFill>
                  <a:srgbClr val="595959"/>
                </a:solidFill>
                <a:latin typeface="Helvetica Neue"/>
                <a:ea typeface="Helvetica Neue"/>
                <a:cs typeface="Helvetica Neue"/>
                <a:sym typeface="Helvetica Neue"/>
              </a:defRPr>
            </a:lvl1pPr>
          </a:lstStyle>
          <a:p>
            <a:pPr/>
            <a:fld id="{86CB4B4D-7CA3-9044-876B-883B54F8677D}" type="slidenum"/>
          </a:p>
        </p:txBody>
      </p:sp>
      <p:sp>
        <p:nvSpPr>
          <p:cNvPr id="138" name="Google Shape;69;p16"/>
          <p:cNvSpPr txBox="1"/>
          <p:nvPr/>
        </p:nvSpPr>
        <p:spPr>
          <a:xfrm>
            <a:off x="45725" y="6554106"/>
            <a:ext cx="3144650" cy="26493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FFFFFF"/>
                </a:solidFill>
                <a:latin typeface="Helvetica Neue"/>
                <a:ea typeface="Helvetica Neue"/>
                <a:cs typeface="Helvetica Neue"/>
                <a:sym typeface="Helvetica Neue"/>
              </a:defRPr>
            </a:lvl1pPr>
          </a:lstStyle>
          <a:p>
            <a:pPr/>
            <a:r>
              <a:t>Copyright DevelopIntelligence LLC</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pic>
        <p:nvPicPr>
          <p:cNvPr id="145" name="Google Shape;6;p1" descr="Google Shape;6;p1"/>
          <p:cNvPicPr>
            <a:picLocks noChangeAspect="1"/>
          </p:cNvPicPr>
          <p:nvPr/>
        </p:nvPicPr>
        <p:blipFill>
          <a:blip r:embed="rId2">
            <a:extLst/>
          </a:blip>
          <a:stretch>
            <a:fillRect/>
          </a:stretch>
        </p:blipFill>
        <p:spPr>
          <a:xfrm>
            <a:off x="11285496" y="5990908"/>
            <a:ext cx="556222" cy="449596"/>
          </a:xfrm>
          <a:prstGeom prst="rect">
            <a:avLst/>
          </a:prstGeom>
          <a:ln w="12700">
            <a:miter lim="400000"/>
          </a:ln>
        </p:spPr>
      </p:pic>
      <p:pic>
        <p:nvPicPr>
          <p:cNvPr id="146" name="Google Shape;7;p1" descr="Google Shape;7;p1"/>
          <p:cNvPicPr>
            <a:picLocks noChangeAspect="1"/>
          </p:cNvPicPr>
          <p:nvPr/>
        </p:nvPicPr>
        <p:blipFill>
          <a:blip r:embed="rId3">
            <a:extLst/>
          </a:blip>
          <a:stretch>
            <a:fillRect/>
          </a:stretch>
        </p:blipFill>
        <p:spPr>
          <a:xfrm>
            <a:off x="529841" y="338674"/>
            <a:ext cx="1912286" cy="60957"/>
          </a:xfrm>
          <a:prstGeom prst="rect">
            <a:avLst/>
          </a:prstGeom>
          <a:ln w="12700">
            <a:miter lim="400000"/>
          </a:ln>
        </p:spPr>
      </p:pic>
      <p:sp>
        <p:nvSpPr>
          <p:cNvPr id="147" name="Slide Number"/>
          <p:cNvSpPr txBox="1"/>
          <p:nvPr>
            <p:ph type="sldNum" sz="quarter" idx="2"/>
          </p:nvPr>
        </p:nvSpPr>
        <p:spPr>
          <a:xfrm>
            <a:off x="8376962" y="6184415"/>
            <a:ext cx="360638" cy="343870"/>
          </a:xfrm>
          <a:prstGeom prst="rect">
            <a:avLst/>
          </a:prstGeom>
        </p:spPr>
        <p:txBody>
          <a:bodyPr lIns="60958" tIns="60958" rIns="60958" bIns="60958"/>
          <a:lstStyle>
            <a:lvl1pPr algn="r" defTabSz="1219200">
              <a:defRPr>
                <a:solidFill>
                  <a:srgbClr val="000000"/>
                </a:solidFill>
                <a:latin typeface="+mj-lt"/>
                <a:ea typeface="+mj-ea"/>
                <a:cs typeface="+mj-cs"/>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4" name="Title Text"/>
          <p:cNvSpPr txBox="1"/>
          <p:nvPr>
            <p:ph type="title"/>
          </p:nvPr>
        </p:nvSpPr>
        <p:spPr>
          <a:xfrm>
            <a:off x="4886326" y="4135427"/>
            <a:ext cx="7305675" cy="952506"/>
          </a:xfrm>
          <a:prstGeom prst="rect">
            <a:avLst/>
          </a:prstGeom>
        </p:spPr>
        <p:txBody>
          <a:bodyPr lIns="0" tIns="0" rIns="0" bIns="0"/>
          <a:lstStyle>
            <a:lvl1pPr algn="ctr">
              <a:lnSpc>
                <a:spcPct val="100000"/>
              </a:lnSpc>
              <a:defRPr sz="3600"/>
            </a:lvl1pPr>
          </a:lstStyle>
          <a:p>
            <a:pPr/>
            <a:r>
              <a:t>Title Text</a:t>
            </a:r>
          </a:p>
        </p:txBody>
      </p:sp>
      <p:sp>
        <p:nvSpPr>
          <p:cNvPr id="155" name="Body Level One…"/>
          <p:cNvSpPr txBox="1"/>
          <p:nvPr>
            <p:ph type="body" sz="quarter" idx="1"/>
          </p:nvPr>
        </p:nvSpPr>
        <p:spPr>
          <a:xfrm>
            <a:off x="5172073" y="5237160"/>
            <a:ext cx="7019926" cy="763591"/>
          </a:xfrm>
          <a:prstGeom prst="rect">
            <a:avLst/>
          </a:prstGeom>
        </p:spPr>
        <p:txBody>
          <a:bodyPr>
            <a:normAutofit fontScale="100000" lnSpcReduction="0"/>
          </a:bodyPr>
          <a:lstStyle>
            <a:lvl1pPr marL="381000" indent="-304800" algn="ctr">
              <a:buClrTx/>
              <a:buSzTx/>
              <a:buFontTx/>
              <a:buNone/>
              <a:defRPr sz="2800">
                <a:solidFill>
                  <a:srgbClr val="F17F3A"/>
                </a:solidFill>
              </a:defRPr>
            </a:lvl1pPr>
            <a:lvl2pPr marL="381000" indent="165100" algn="ctr">
              <a:buClrTx/>
              <a:buSzTx/>
              <a:buFontTx/>
              <a:buNone/>
              <a:defRPr sz="2800">
                <a:solidFill>
                  <a:srgbClr val="F17F3A"/>
                </a:solidFill>
              </a:defRPr>
            </a:lvl2pPr>
            <a:lvl3pPr marL="381000" indent="635000" algn="ctr">
              <a:buClrTx/>
              <a:buSzTx/>
              <a:buFontTx/>
              <a:buNone/>
              <a:defRPr sz="2800">
                <a:solidFill>
                  <a:srgbClr val="F17F3A"/>
                </a:solidFill>
              </a:defRPr>
            </a:lvl3pPr>
            <a:lvl4pPr marL="381000" indent="1104900" algn="ctr">
              <a:buClrTx/>
              <a:buSzTx/>
              <a:buFontTx/>
              <a:buNone/>
              <a:defRPr sz="2800">
                <a:solidFill>
                  <a:srgbClr val="F17F3A"/>
                </a:solidFill>
              </a:defRPr>
            </a:lvl4pPr>
            <a:lvl5pPr marL="381000" indent="1574800" algn="ctr">
              <a:buClrTx/>
              <a:buSzTx/>
              <a:buFontTx/>
              <a:buNone/>
              <a:defRPr sz="2800">
                <a:solidFill>
                  <a:srgbClr val="F17F3A"/>
                </a:solidFill>
              </a:defRPr>
            </a:lvl5pPr>
          </a:lstStyle>
          <a:p>
            <a:pPr/>
            <a:r>
              <a:t>Body Level One</a:t>
            </a:r>
          </a:p>
          <a:p>
            <a:pPr lvl="1"/>
            <a:r>
              <a:t>Body Level Two</a:t>
            </a:r>
          </a:p>
          <a:p>
            <a:pPr lvl="2"/>
            <a:r>
              <a:t>Body Level Three</a:t>
            </a:r>
          </a:p>
          <a:p>
            <a:pPr lvl="3"/>
            <a:r>
              <a:t>Body Level Four</a:t>
            </a:r>
          </a:p>
          <a:p>
            <a:pPr lvl="4"/>
            <a:r>
              <a:t>Body Level Five</a:t>
            </a:r>
          </a:p>
        </p:txBody>
      </p:sp>
      <p:sp>
        <p:nvSpPr>
          <p:cNvPr id="156" name="Slide Number"/>
          <p:cNvSpPr txBox="1"/>
          <p:nvPr>
            <p:ph type="sldNum" sz="quarter" idx="2"/>
          </p:nvPr>
        </p:nvSpPr>
        <p:spPr>
          <a:xfrm>
            <a:off x="11757032" y="6240801"/>
            <a:ext cx="666914" cy="891501"/>
          </a:xfrm>
          <a:prstGeom prst="rect">
            <a:avLst/>
          </a:prstGeom>
        </p:spPr>
        <p:txBody>
          <a:bodyPr/>
          <a:lstStyle>
            <a:lvl1pPr algn="l" defTabSz="2438400">
              <a:defRPr sz="3600">
                <a:solidFill>
                  <a:srgbClr val="D3002D">
                    <a:alpha val="20413"/>
                  </a:srgbClr>
                </a:solidFill>
                <a:latin typeface="OpenDyslexic"/>
                <a:ea typeface="OpenDyslexic"/>
                <a:cs typeface="OpenDyslexic"/>
                <a:sym typeface="OpenDyslex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163" name="Title Text"/>
          <p:cNvSpPr txBox="1"/>
          <p:nvPr>
            <p:ph type="title"/>
          </p:nvPr>
        </p:nvSpPr>
        <p:spPr>
          <a:xfrm>
            <a:off x="952871" y="323999"/>
            <a:ext cx="11232000" cy="907201"/>
          </a:xfrm>
          <a:prstGeom prst="rect">
            <a:avLst/>
          </a:prstGeom>
        </p:spPr>
        <p:txBody>
          <a:bodyPr/>
          <a:lstStyle/>
          <a:p>
            <a:pPr/>
            <a:r>
              <a:t>Title Text</a:t>
            </a:r>
          </a:p>
        </p:txBody>
      </p:sp>
      <p:sp>
        <p:nvSpPr>
          <p:cNvPr id="164" name="Body Level One…"/>
          <p:cNvSpPr txBox="1"/>
          <p:nvPr>
            <p:ph type="body" idx="1"/>
          </p:nvPr>
        </p:nvSpPr>
        <p:spPr>
          <a:xfrm>
            <a:off x="828000" y="1528306"/>
            <a:ext cx="10512001" cy="4680001"/>
          </a:xfrm>
          <a:prstGeom prst="rect">
            <a:avLst/>
          </a:prstGeom>
        </p:spPr>
        <p:txBody>
          <a:bodyPr>
            <a:normAutofit fontScale="100000" lnSpcReduction="0"/>
          </a:bodyPr>
          <a:lstStyle>
            <a:lvl1pPr marL="228600" indent="0">
              <a:buClrTx/>
              <a:buSzTx/>
              <a:buFontTx/>
              <a:buNone/>
              <a:defRPr sz="1800">
                <a:solidFill>
                  <a:srgbClr val="888888"/>
                </a:solidFill>
              </a:defRPr>
            </a:lvl1pPr>
            <a:lvl2pPr marL="228600" indent="457200">
              <a:buClrTx/>
              <a:buSzTx/>
              <a:buFontTx/>
              <a:buNone/>
              <a:defRPr sz="1800">
                <a:solidFill>
                  <a:srgbClr val="888888"/>
                </a:solidFill>
              </a:defRPr>
            </a:lvl2pPr>
            <a:lvl3pPr marL="228600" indent="914400">
              <a:buClrTx/>
              <a:buSzTx/>
              <a:buFontTx/>
              <a:buNone/>
              <a:defRPr sz="1800">
                <a:solidFill>
                  <a:srgbClr val="888888"/>
                </a:solidFill>
              </a:defRPr>
            </a:lvl3pPr>
            <a:lvl4pPr marL="228600" indent="1371600">
              <a:buClrTx/>
              <a:buSzTx/>
              <a:buFontTx/>
              <a:buNone/>
              <a:defRPr sz="1800">
                <a:solidFill>
                  <a:srgbClr val="888888"/>
                </a:solidFill>
              </a:defRPr>
            </a:lvl4pPr>
            <a:lvl5pPr marL="228600" indent="1828800">
              <a:buClrTx/>
              <a:buSzTx/>
              <a:buFontTx/>
              <a:buNone/>
              <a:defRPr sz="1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65" name="Slide Number"/>
          <p:cNvSpPr txBox="1"/>
          <p:nvPr>
            <p:ph type="sldNum" sz="quarter" idx="2"/>
          </p:nvPr>
        </p:nvSpPr>
        <p:spPr>
          <a:xfrm>
            <a:off x="11757032" y="6240801"/>
            <a:ext cx="666914" cy="891501"/>
          </a:xfrm>
          <a:prstGeom prst="rect">
            <a:avLst/>
          </a:prstGeom>
        </p:spPr>
        <p:txBody>
          <a:bodyPr/>
          <a:lstStyle>
            <a:lvl1pPr algn="l" defTabSz="2438400">
              <a:defRPr sz="3600">
                <a:solidFill>
                  <a:srgbClr val="D3002D">
                    <a:alpha val="20413"/>
                  </a:srgbClr>
                </a:solidFill>
                <a:latin typeface="OpenDyslexic"/>
                <a:ea typeface="OpenDyslexic"/>
                <a:cs typeface="OpenDyslexic"/>
                <a:sym typeface="OpenDyslex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172" name="Title Text"/>
          <p:cNvSpPr txBox="1"/>
          <p:nvPr>
            <p:ph type="title"/>
          </p:nvPr>
        </p:nvSpPr>
        <p:spPr>
          <a:prstGeom prst="rect">
            <a:avLst/>
          </a:prstGeom>
        </p:spPr>
        <p:txBody>
          <a:bodyPr/>
          <a:lstStyle/>
          <a:p>
            <a:pPr/>
            <a:r>
              <a:t>Title Text</a:t>
            </a:r>
          </a:p>
        </p:txBody>
      </p:sp>
      <p:sp>
        <p:nvSpPr>
          <p:cNvPr id="173" name="Slide Number"/>
          <p:cNvSpPr txBox="1"/>
          <p:nvPr>
            <p:ph type="sldNum" sz="quarter" idx="2"/>
          </p:nvPr>
        </p:nvSpPr>
        <p:spPr>
          <a:xfrm>
            <a:off x="11757032" y="6240801"/>
            <a:ext cx="666914" cy="891501"/>
          </a:xfrm>
          <a:prstGeom prst="rect">
            <a:avLst/>
          </a:prstGeom>
        </p:spPr>
        <p:txBody>
          <a:bodyPr/>
          <a:lstStyle>
            <a:lvl1pPr algn="l" defTabSz="2438400">
              <a:defRPr sz="3600">
                <a:solidFill>
                  <a:srgbClr val="D3002D">
                    <a:alpha val="20413"/>
                  </a:srgbClr>
                </a:solidFill>
                <a:latin typeface="OpenDyslexic"/>
                <a:ea typeface="OpenDyslexic"/>
                <a:cs typeface="OpenDyslexic"/>
                <a:sym typeface="OpenDyslex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180" name="Title Text"/>
          <p:cNvSpPr txBox="1"/>
          <p:nvPr>
            <p:ph type="title"/>
          </p:nvPr>
        </p:nvSpPr>
        <p:spPr>
          <a:xfrm>
            <a:off x="954932" y="322260"/>
            <a:ext cx="11232001" cy="907201"/>
          </a:xfrm>
          <a:prstGeom prst="rect">
            <a:avLst/>
          </a:prstGeom>
        </p:spPr>
        <p:txBody>
          <a:bodyPr/>
          <a:lstStyle/>
          <a:p>
            <a:pPr/>
            <a:r>
              <a:t>Title Text</a:t>
            </a:r>
          </a:p>
        </p:txBody>
      </p:sp>
      <p:sp>
        <p:nvSpPr>
          <p:cNvPr id="181" name="Body Level One…"/>
          <p:cNvSpPr txBox="1"/>
          <p:nvPr>
            <p:ph type="body" sz="quarter" idx="1"/>
          </p:nvPr>
        </p:nvSpPr>
        <p:spPr>
          <a:xfrm>
            <a:off x="839787" y="1511999"/>
            <a:ext cx="5157789" cy="823913"/>
          </a:xfrm>
          <a:prstGeom prst="rect">
            <a:avLst/>
          </a:prstGeom>
        </p:spPr>
        <p:txBody>
          <a:bodyPr anchor="ctr">
            <a:normAutofit fontScale="100000" lnSpcReduction="0"/>
          </a:bodyPr>
          <a:lstStyle>
            <a:lvl1pPr marL="228600" indent="0">
              <a:buClrTx/>
              <a:buSzTx/>
              <a:buFontTx/>
              <a:buNone/>
              <a:defRPr>
                <a:solidFill>
                  <a:srgbClr val="F17E3A"/>
                </a:solidFill>
              </a:defRPr>
            </a:lvl1pPr>
            <a:lvl2pPr marL="228600" indent="457200">
              <a:buClrTx/>
              <a:buSzTx/>
              <a:buFontTx/>
              <a:buNone/>
              <a:defRPr>
                <a:solidFill>
                  <a:srgbClr val="F17E3A"/>
                </a:solidFill>
              </a:defRPr>
            </a:lvl2pPr>
            <a:lvl3pPr marL="228600" indent="914400">
              <a:buClrTx/>
              <a:buSzTx/>
              <a:buFontTx/>
              <a:buNone/>
              <a:defRPr>
                <a:solidFill>
                  <a:srgbClr val="F17E3A"/>
                </a:solidFill>
              </a:defRPr>
            </a:lvl3pPr>
            <a:lvl4pPr marL="228600" indent="1371600">
              <a:buClrTx/>
              <a:buSzTx/>
              <a:buFontTx/>
              <a:buNone/>
              <a:defRPr>
                <a:solidFill>
                  <a:srgbClr val="F17E3A"/>
                </a:solidFill>
              </a:defRPr>
            </a:lvl4pPr>
            <a:lvl5pPr marL="228600" indent="1828800">
              <a:buClrTx/>
              <a:buSzTx/>
              <a:buFontTx/>
              <a:buNone/>
              <a:defRPr>
                <a:solidFill>
                  <a:srgbClr val="F17E3A"/>
                </a:solidFill>
              </a:defRPr>
            </a:lvl5pPr>
          </a:lstStyle>
          <a:p>
            <a:pPr/>
            <a:r>
              <a:t>Body Level One</a:t>
            </a:r>
          </a:p>
          <a:p>
            <a:pPr lvl="1"/>
            <a:r>
              <a:t>Body Level Two</a:t>
            </a:r>
          </a:p>
          <a:p>
            <a:pPr lvl="2"/>
            <a:r>
              <a:t>Body Level Three</a:t>
            </a:r>
          </a:p>
          <a:p>
            <a:pPr lvl="3"/>
            <a:r>
              <a:t>Body Level Four</a:t>
            </a:r>
          </a:p>
          <a:p>
            <a:pPr lvl="4"/>
            <a:r>
              <a:t>Body Level Five</a:t>
            </a:r>
          </a:p>
        </p:txBody>
      </p:sp>
      <p:sp>
        <p:nvSpPr>
          <p:cNvPr id="182" name="Google Shape;39;p8"/>
          <p:cNvSpPr txBox="1"/>
          <p:nvPr>
            <p:ph type="body" sz="half" idx="21"/>
          </p:nvPr>
        </p:nvSpPr>
        <p:spPr>
          <a:xfrm>
            <a:off x="839787" y="2523567"/>
            <a:ext cx="5157788" cy="3767136"/>
          </a:xfrm>
          <a:prstGeom prst="rect">
            <a:avLst/>
          </a:prstGeom>
        </p:spPr>
        <p:txBody>
          <a:bodyPr>
            <a:normAutofit fontScale="100000" lnSpcReduction="0"/>
          </a:bodyPr>
          <a:lstStyle/>
          <a:p>
            <a:pPr/>
          </a:p>
        </p:txBody>
      </p:sp>
      <p:sp>
        <p:nvSpPr>
          <p:cNvPr id="183" name="Google Shape;40;p8"/>
          <p:cNvSpPr txBox="1"/>
          <p:nvPr>
            <p:ph type="body" sz="quarter" idx="22"/>
          </p:nvPr>
        </p:nvSpPr>
        <p:spPr>
          <a:xfrm>
            <a:off x="6172200" y="1511999"/>
            <a:ext cx="5183188" cy="823913"/>
          </a:xfrm>
          <a:prstGeom prst="rect">
            <a:avLst/>
          </a:prstGeom>
        </p:spPr>
        <p:txBody>
          <a:bodyPr anchor="ctr">
            <a:normAutofit fontScale="100000" lnSpcReduction="0"/>
          </a:bodyPr>
          <a:lstStyle/>
          <a:p>
            <a:pPr marL="228600" indent="0">
              <a:buClrTx/>
              <a:buSzTx/>
              <a:buFontTx/>
              <a:buNone/>
              <a:defRPr>
                <a:solidFill>
                  <a:srgbClr val="F17E3A"/>
                </a:solidFill>
              </a:defRPr>
            </a:pPr>
          </a:p>
        </p:txBody>
      </p:sp>
      <p:sp>
        <p:nvSpPr>
          <p:cNvPr id="184" name="Google Shape;41;p8"/>
          <p:cNvSpPr txBox="1"/>
          <p:nvPr>
            <p:ph type="body" sz="half" idx="23"/>
          </p:nvPr>
        </p:nvSpPr>
        <p:spPr>
          <a:xfrm>
            <a:off x="6172200" y="2523564"/>
            <a:ext cx="5183188" cy="3767137"/>
          </a:xfrm>
          <a:prstGeom prst="rect">
            <a:avLst/>
          </a:prstGeom>
        </p:spPr>
        <p:txBody>
          <a:bodyPr>
            <a:normAutofit fontScale="100000" lnSpcReduction="0"/>
          </a:bodyPr>
          <a:lstStyle/>
          <a:p>
            <a:pPr/>
          </a:p>
        </p:txBody>
      </p:sp>
      <p:sp>
        <p:nvSpPr>
          <p:cNvPr id="185" name="Slide Number"/>
          <p:cNvSpPr txBox="1"/>
          <p:nvPr>
            <p:ph type="sldNum" sz="quarter" idx="2"/>
          </p:nvPr>
        </p:nvSpPr>
        <p:spPr>
          <a:xfrm>
            <a:off x="11757032" y="6240801"/>
            <a:ext cx="666914" cy="891501"/>
          </a:xfrm>
          <a:prstGeom prst="rect">
            <a:avLst/>
          </a:prstGeom>
        </p:spPr>
        <p:txBody>
          <a:bodyPr/>
          <a:lstStyle>
            <a:lvl1pPr algn="l" defTabSz="2438400">
              <a:defRPr sz="3600">
                <a:solidFill>
                  <a:srgbClr val="D3002D">
                    <a:alpha val="20413"/>
                  </a:srgbClr>
                </a:solidFill>
                <a:latin typeface="OpenDyslexic"/>
                <a:ea typeface="OpenDyslexic"/>
                <a:cs typeface="OpenDyslexic"/>
                <a:sym typeface="OpenDyslex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92" name="Slide Number"/>
          <p:cNvSpPr txBox="1"/>
          <p:nvPr>
            <p:ph type="sldNum" sz="quarter" idx="2"/>
          </p:nvPr>
        </p:nvSpPr>
        <p:spPr>
          <a:xfrm>
            <a:off x="11757032" y="6240801"/>
            <a:ext cx="666914" cy="891501"/>
          </a:xfrm>
          <a:prstGeom prst="rect">
            <a:avLst/>
          </a:prstGeom>
        </p:spPr>
        <p:txBody>
          <a:bodyPr/>
          <a:lstStyle>
            <a:lvl1pPr algn="l" defTabSz="2438400">
              <a:defRPr sz="3600">
                <a:solidFill>
                  <a:srgbClr val="D3002D">
                    <a:alpha val="20413"/>
                  </a:srgbClr>
                </a:solidFill>
                <a:latin typeface="OpenDyslexic"/>
                <a:ea typeface="OpenDyslexic"/>
                <a:cs typeface="OpenDyslexic"/>
                <a:sym typeface="OpenDyslex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199" name="Title Text"/>
          <p:cNvSpPr txBox="1"/>
          <p:nvPr>
            <p:ph type="title"/>
          </p:nvPr>
        </p:nvSpPr>
        <p:spPr>
          <a:xfrm>
            <a:off x="954000" y="323999"/>
            <a:ext cx="11232000" cy="907201"/>
          </a:xfrm>
          <a:prstGeom prst="rect">
            <a:avLst/>
          </a:prstGeom>
        </p:spPr>
        <p:txBody>
          <a:bodyPr/>
          <a:lstStyle/>
          <a:p>
            <a:pPr/>
            <a:r>
              <a:t>Title Text</a:t>
            </a:r>
          </a:p>
        </p:txBody>
      </p:sp>
      <p:sp>
        <p:nvSpPr>
          <p:cNvPr id="200" name="Google Shape;52;p11"/>
          <p:cNvSpPr/>
          <p:nvPr>
            <p:ph type="pic" sz="half" idx="21"/>
          </p:nvPr>
        </p:nvSpPr>
        <p:spPr>
          <a:xfrm>
            <a:off x="5083171" y="1465729"/>
            <a:ext cx="6172201" cy="4777441"/>
          </a:xfrm>
          <a:prstGeom prst="rect">
            <a:avLst/>
          </a:prstGeom>
        </p:spPr>
        <p:txBody>
          <a:bodyPr lIns="91439" tIns="45719" rIns="91439" bIns="45719"/>
          <a:lstStyle/>
          <a:p>
            <a:pPr/>
          </a:p>
        </p:txBody>
      </p:sp>
      <p:sp>
        <p:nvSpPr>
          <p:cNvPr id="201" name="Body Level One…"/>
          <p:cNvSpPr txBox="1"/>
          <p:nvPr>
            <p:ph type="body" sz="half" idx="1"/>
          </p:nvPr>
        </p:nvSpPr>
        <p:spPr>
          <a:xfrm>
            <a:off x="973929" y="1465729"/>
            <a:ext cx="3898109" cy="4777441"/>
          </a:xfrm>
          <a:prstGeom prst="rect">
            <a:avLst/>
          </a:prstGeom>
        </p:spPr>
        <p:txBody>
          <a:bodyPr>
            <a:normAutofit fontScale="100000" lnSpcReduction="0"/>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02" name="Slide Number"/>
          <p:cNvSpPr txBox="1"/>
          <p:nvPr>
            <p:ph type="sldNum" sz="quarter" idx="2"/>
          </p:nvPr>
        </p:nvSpPr>
        <p:spPr>
          <a:xfrm>
            <a:off x="11757032" y="6240801"/>
            <a:ext cx="666914" cy="891501"/>
          </a:xfrm>
          <a:prstGeom prst="rect">
            <a:avLst/>
          </a:prstGeom>
        </p:spPr>
        <p:txBody>
          <a:bodyPr/>
          <a:lstStyle>
            <a:lvl1pPr algn="l" defTabSz="2438400">
              <a:defRPr sz="3600">
                <a:solidFill>
                  <a:srgbClr val="D3002D">
                    <a:alpha val="20413"/>
                  </a:srgbClr>
                </a:solidFill>
                <a:latin typeface="OpenDyslexic"/>
                <a:ea typeface="OpenDyslexic"/>
                <a:cs typeface="OpenDyslexic"/>
                <a:sym typeface="OpenDyslex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09" name="Body Level One…"/>
          <p:cNvSpPr txBox="1"/>
          <p:nvPr>
            <p:ph type="body" sz="half" idx="1"/>
          </p:nvPr>
        </p:nvSpPr>
        <p:spPr>
          <a:xfrm>
            <a:off x="838200" y="1511999"/>
            <a:ext cx="5181600" cy="4781226"/>
          </a:xfrm>
          <a:prstGeom prst="rect">
            <a:avLst/>
          </a:prstGeom>
        </p:spPr>
        <p:txBody>
          <a:bodyPr>
            <a:normAutofit fontScale="100000" lnSpcReduction="0"/>
          </a:bodyPr>
          <a:lstStyle>
            <a:lvl1pPr indent="-342900"/>
            <a:lvl2pPr marL="945572" indent="-374072"/>
            <a:lvl3pPr marL="1440180" indent="-411480"/>
            <a:lvl5pPr marL="2457450" indent="-514350"/>
          </a:lstStyle>
          <a:p>
            <a:pPr/>
            <a:r>
              <a:t>Body Level One</a:t>
            </a:r>
          </a:p>
          <a:p>
            <a:pPr lvl="1"/>
            <a:r>
              <a:t>Body Level Two</a:t>
            </a:r>
          </a:p>
          <a:p>
            <a:pPr lvl="2"/>
            <a:r>
              <a:t>Body Level Three</a:t>
            </a:r>
          </a:p>
          <a:p>
            <a:pPr lvl="3"/>
            <a:r>
              <a:t>Body Level Four</a:t>
            </a:r>
          </a:p>
          <a:p>
            <a:pPr lvl="4"/>
            <a:r>
              <a:t>Body Level Five</a:t>
            </a:r>
          </a:p>
        </p:txBody>
      </p:sp>
      <p:sp>
        <p:nvSpPr>
          <p:cNvPr id="210" name="Google Shape;33;p7"/>
          <p:cNvSpPr txBox="1"/>
          <p:nvPr>
            <p:ph type="body" sz="half" idx="21"/>
          </p:nvPr>
        </p:nvSpPr>
        <p:spPr>
          <a:xfrm>
            <a:off x="6172200" y="1511999"/>
            <a:ext cx="5181600" cy="4781226"/>
          </a:xfrm>
          <a:prstGeom prst="rect">
            <a:avLst/>
          </a:prstGeom>
        </p:spPr>
        <p:txBody>
          <a:bodyPr>
            <a:normAutofit fontScale="100000" lnSpcReduction="0"/>
          </a:bodyPr>
          <a:lstStyle/>
          <a:p>
            <a:pPr indent="-342900"/>
          </a:p>
        </p:txBody>
      </p:sp>
      <p:sp>
        <p:nvSpPr>
          <p:cNvPr id="211" name="Slide Number"/>
          <p:cNvSpPr txBox="1"/>
          <p:nvPr>
            <p:ph type="sldNum" sz="quarter" idx="2"/>
          </p:nvPr>
        </p:nvSpPr>
        <p:spPr>
          <a:xfrm>
            <a:off x="11757032" y="6240801"/>
            <a:ext cx="666914" cy="891501"/>
          </a:xfrm>
          <a:prstGeom prst="rect">
            <a:avLst/>
          </a:prstGeom>
        </p:spPr>
        <p:txBody>
          <a:bodyPr/>
          <a:lstStyle>
            <a:lvl1pPr algn="l" defTabSz="2438400">
              <a:defRPr sz="3600">
                <a:solidFill>
                  <a:srgbClr val="D3002D">
                    <a:alpha val="20413"/>
                  </a:srgbClr>
                </a:solidFill>
                <a:latin typeface="OpenDyslexic"/>
                <a:ea typeface="OpenDyslexic"/>
                <a:cs typeface="OpenDyslexic"/>
                <a:sym typeface="OpenDyslexic"/>
              </a:defRPr>
            </a:lvl1pPr>
          </a:lstStyle>
          <a:p>
            <a:pPr/>
            <a:fld id="{86CB4B4D-7CA3-9044-876B-883B54F8677D}" type="slidenum"/>
          </a:p>
        </p:txBody>
      </p:sp>
      <p:sp>
        <p:nvSpPr>
          <p:cNvPr id="212" name="Title Text"/>
          <p:cNvSpPr txBox="1"/>
          <p:nvPr>
            <p:ph type="title"/>
          </p:nvPr>
        </p:nvSpPr>
        <p:spPr>
          <a:xfrm>
            <a:off x="954932" y="322260"/>
            <a:ext cx="11232001" cy="907201"/>
          </a:xfrm>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19" name="Title Text"/>
          <p:cNvSpPr txBox="1"/>
          <p:nvPr>
            <p:ph type="title"/>
          </p:nvPr>
        </p:nvSpPr>
        <p:spPr>
          <a:prstGeom prst="rect">
            <a:avLst/>
          </a:prstGeom>
        </p:spPr>
        <p:txBody>
          <a:bodyPr/>
          <a:lstStyle/>
          <a:p>
            <a:pPr/>
            <a:r>
              <a:t>Title Text</a:t>
            </a:r>
          </a:p>
        </p:txBody>
      </p:sp>
      <p:sp>
        <p:nvSpPr>
          <p:cNvPr id="220" name="Body Level One…"/>
          <p:cNvSpPr txBox="1"/>
          <p:nvPr>
            <p:ph type="body" idx="1"/>
          </p:nvPr>
        </p:nvSpPr>
        <p:spPr>
          <a:xfrm>
            <a:off x="828000" y="1511999"/>
            <a:ext cx="10512001" cy="4680001"/>
          </a:xfrm>
          <a:prstGeom prst="rect">
            <a:avLst/>
          </a:prstGeom>
        </p:spPr>
        <p:txBody>
          <a:bodyPr>
            <a:normAutofit fontScale="100000" lnSpcReduction="0"/>
          </a:bodyPr>
          <a:lstStyle>
            <a:lvl3pPr marL="1440180" indent="-411480"/>
            <a:lvl5pPr marL="2457450" indent="-514350"/>
          </a:lstStyle>
          <a:p>
            <a:pPr/>
            <a:r>
              <a:t>Body Level One</a:t>
            </a:r>
          </a:p>
          <a:p>
            <a:pPr lvl="1"/>
            <a:r>
              <a:t>Body Level Two</a:t>
            </a:r>
          </a:p>
          <a:p>
            <a:pPr lvl="2"/>
            <a:r>
              <a:t>Body Level Three</a:t>
            </a:r>
          </a:p>
          <a:p>
            <a:pPr lvl="3"/>
            <a:r>
              <a:t>Body Level Four</a:t>
            </a:r>
          </a:p>
          <a:p>
            <a:pPr lvl="4"/>
            <a:r>
              <a:t>Body Level Five</a:t>
            </a:r>
          </a:p>
        </p:txBody>
      </p:sp>
      <p:sp>
        <p:nvSpPr>
          <p:cNvPr id="221" name="Slide Number"/>
          <p:cNvSpPr txBox="1"/>
          <p:nvPr>
            <p:ph type="sldNum" sz="quarter" idx="2"/>
          </p:nvPr>
        </p:nvSpPr>
        <p:spPr>
          <a:xfrm>
            <a:off x="11757032" y="6240801"/>
            <a:ext cx="666914" cy="891501"/>
          </a:xfrm>
          <a:prstGeom prst="rect">
            <a:avLst/>
          </a:prstGeom>
        </p:spPr>
        <p:txBody>
          <a:bodyPr/>
          <a:lstStyle>
            <a:lvl1pPr algn="l" defTabSz="2438400">
              <a:defRPr sz="3600">
                <a:solidFill>
                  <a:srgbClr val="D3002D">
                    <a:alpha val="20413"/>
                  </a:srgbClr>
                </a:solidFill>
                <a:latin typeface="OpenDyslexic"/>
                <a:ea typeface="OpenDyslexic"/>
                <a:cs typeface="OpenDyslexic"/>
                <a:sym typeface="OpenDyslexic"/>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228" name="Slide Title"/>
          <p:cNvSpPr txBox="1"/>
          <p:nvPr>
            <p:ph type="title" hasCustomPrompt="1"/>
          </p:nvPr>
        </p:nvSpPr>
        <p:spPr>
          <a:xfrm>
            <a:off x="603250" y="539750"/>
            <a:ext cx="10985500" cy="716582"/>
          </a:xfrm>
          <a:prstGeom prst="rect">
            <a:avLst/>
          </a:prstGeom>
        </p:spPr>
        <p:txBody>
          <a:bodyPr lIns="25400" tIns="25400" rIns="25400" bIns="25400" anchor="t"/>
          <a:lstStyle>
            <a:lvl1pPr defTabSz="1219169">
              <a:lnSpc>
                <a:spcPct val="80000"/>
              </a:lnSpc>
              <a:defRPr spc="-84" sz="4200">
                <a:solidFill>
                  <a:srgbClr val="000000"/>
                </a:solidFill>
                <a:latin typeface="Montserrat Bold"/>
                <a:ea typeface="Montserrat Bold"/>
                <a:cs typeface="Montserrat Bold"/>
                <a:sym typeface="Montserrat Bold"/>
              </a:defRPr>
            </a:lvl1pPr>
          </a:lstStyle>
          <a:p>
            <a:pPr/>
            <a:r>
              <a:t>Slide Title</a:t>
            </a:r>
          </a:p>
        </p:txBody>
      </p:sp>
      <p:sp>
        <p:nvSpPr>
          <p:cNvPr id="229" name="Slide Subtitle"/>
          <p:cNvSpPr txBox="1"/>
          <p:nvPr>
            <p:ph type="body" sz="quarter" idx="21" hasCustomPrompt="1"/>
          </p:nvPr>
        </p:nvSpPr>
        <p:spPr>
          <a:xfrm>
            <a:off x="603250" y="1186481"/>
            <a:ext cx="10985500" cy="467390"/>
          </a:xfrm>
          <a:prstGeom prst="rect">
            <a:avLst/>
          </a:prstGeom>
          <a:ln w="3175"/>
        </p:spPr>
        <p:txBody>
          <a:bodyPr lIns="22859" tIns="22859" rIns="22859" bIns="22859">
            <a:normAutofit fontScale="100000" lnSpcReduction="0"/>
          </a:bodyPr>
          <a:lstStyle>
            <a:lvl1pPr marL="0" indent="0" defTabSz="412750">
              <a:lnSpc>
                <a:spcPct val="100000"/>
              </a:lnSpc>
              <a:spcBef>
                <a:spcPts val="0"/>
              </a:spcBef>
              <a:buClrTx/>
              <a:buSzTx/>
              <a:buFontTx/>
              <a:buNone/>
              <a:defRPr b="1" sz="2600">
                <a:solidFill>
                  <a:srgbClr val="000000"/>
                </a:solidFill>
                <a:latin typeface="+mn-lt"/>
                <a:ea typeface="+mn-ea"/>
                <a:cs typeface="+mn-cs"/>
                <a:sym typeface="Helvetica"/>
              </a:defRPr>
            </a:lvl1pPr>
          </a:lstStyle>
          <a:p>
            <a:pPr/>
            <a:r>
              <a:t>Slide Subtitle</a:t>
            </a:r>
          </a:p>
        </p:txBody>
      </p:sp>
      <p:sp>
        <p:nvSpPr>
          <p:cNvPr id="230" name="Body Level One…"/>
          <p:cNvSpPr txBox="1"/>
          <p:nvPr>
            <p:ph type="body" idx="1" hasCustomPrompt="1"/>
          </p:nvPr>
        </p:nvSpPr>
        <p:spPr>
          <a:xfrm>
            <a:off x="603250" y="2124252"/>
            <a:ext cx="10985500" cy="4128006"/>
          </a:xfrm>
          <a:prstGeom prst="rect">
            <a:avLst/>
          </a:prstGeom>
        </p:spPr>
        <p:txBody>
          <a:bodyPr lIns="25400" tIns="25400" rIns="25400" bIns="25400">
            <a:normAutofit fontScale="100000" lnSpcReduction="0"/>
          </a:bodyPr>
          <a:lstStyle>
            <a:lvl1pPr marL="304800" indent="-304800" defTabSz="1219169">
              <a:spcBef>
                <a:spcPts val="2200"/>
              </a:spcBef>
              <a:buClrTx/>
              <a:buSzPct val="123000"/>
              <a:buFontTx/>
              <a:defRPr>
                <a:solidFill>
                  <a:srgbClr val="000000"/>
                </a:solidFill>
                <a:latin typeface="+mn-lt"/>
                <a:ea typeface="+mn-ea"/>
                <a:cs typeface="+mn-cs"/>
                <a:sym typeface="Helvetica"/>
              </a:defRPr>
            </a:lvl1pPr>
            <a:lvl2pPr marL="914400" indent="-304800" defTabSz="1219169">
              <a:spcBef>
                <a:spcPts val="2200"/>
              </a:spcBef>
              <a:buClrTx/>
              <a:buSzPct val="123000"/>
              <a:buFontTx/>
              <a:defRPr>
                <a:solidFill>
                  <a:srgbClr val="000000"/>
                </a:solidFill>
                <a:latin typeface="+mn-lt"/>
                <a:ea typeface="+mn-ea"/>
                <a:cs typeface="+mn-cs"/>
                <a:sym typeface="Helvetica"/>
              </a:defRPr>
            </a:lvl2pPr>
            <a:lvl3pPr marL="1524000" indent="-304800" defTabSz="1219169">
              <a:spcBef>
                <a:spcPts val="2200"/>
              </a:spcBef>
              <a:buClrTx/>
              <a:buSzPct val="123000"/>
              <a:buFontTx/>
              <a:defRPr>
                <a:solidFill>
                  <a:srgbClr val="000000"/>
                </a:solidFill>
                <a:latin typeface="+mn-lt"/>
                <a:ea typeface="+mn-ea"/>
                <a:cs typeface="+mn-cs"/>
                <a:sym typeface="Helvetica"/>
              </a:defRPr>
            </a:lvl3pPr>
            <a:lvl4pPr marL="2133600" indent="-304800" defTabSz="1219169">
              <a:spcBef>
                <a:spcPts val="2200"/>
              </a:spcBef>
              <a:buClrTx/>
              <a:buSzPct val="123000"/>
              <a:buFontTx/>
              <a:defRPr>
                <a:solidFill>
                  <a:srgbClr val="000000"/>
                </a:solidFill>
                <a:latin typeface="+mn-lt"/>
                <a:ea typeface="+mn-ea"/>
                <a:cs typeface="+mn-cs"/>
                <a:sym typeface="Helvetica"/>
              </a:defRPr>
            </a:lvl4pPr>
            <a:lvl5pPr marL="2743200" indent="-304800" defTabSz="1219169">
              <a:spcBef>
                <a:spcPts val="2200"/>
              </a:spcBef>
              <a:buClrTx/>
              <a:buSzPct val="123000"/>
              <a:buFontTx/>
              <a:defRPr>
                <a:solidFill>
                  <a:srgbClr val="000000"/>
                </a:solidFill>
                <a:latin typeface="+mn-lt"/>
                <a:ea typeface="+mn-ea"/>
                <a:cs typeface="+mn-cs"/>
                <a:sym typeface="Helvetica"/>
              </a:defRPr>
            </a:lvl5pPr>
          </a:lstStyle>
          <a:p>
            <a:pPr/>
            <a:r>
              <a:t>Slide bullet text</a:t>
            </a:r>
          </a:p>
          <a:p>
            <a:pPr lvl="1"/>
            <a:r>
              <a:t/>
            </a:r>
          </a:p>
          <a:p>
            <a:pPr lvl="2"/>
            <a:r>
              <a:t/>
            </a:r>
          </a:p>
          <a:p>
            <a:pPr lvl="3"/>
            <a:r>
              <a:t/>
            </a:r>
          </a:p>
          <a:p>
            <a:pPr lvl="4"/>
            <a:r>
              <a:t/>
            </a:r>
          </a:p>
        </p:txBody>
      </p:sp>
      <p:sp>
        <p:nvSpPr>
          <p:cNvPr id="231" name="Slide Number"/>
          <p:cNvSpPr txBox="1"/>
          <p:nvPr>
            <p:ph type="sldNum" sz="quarter" idx="2"/>
          </p:nvPr>
        </p:nvSpPr>
        <p:spPr>
          <a:xfrm>
            <a:off x="5997557" y="6537299"/>
            <a:ext cx="190637" cy="190501"/>
          </a:xfrm>
          <a:prstGeom prst="rect">
            <a:avLst/>
          </a:prstGeom>
        </p:spPr>
        <p:txBody>
          <a:bodyPr lIns="25400" tIns="25400" rIns="25400" bIns="25400" anchor="b"/>
          <a:lstStyle>
            <a:lvl1pPr defTabSz="292100">
              <a:defRPr sz="900">
                <a:solidFill>
                  <a:srgbClr val="000000"/>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FFFFFF"/>
        </a:solidFill>
      </p:bgPr>
    </p:bg>
    <p:spTree>
      <p:nvGrpSpPr>
        <p:cNvPr id="1" name=""/>
        <p:cNvGrpSpPr/>
        <p:nvPr/>
      </p:nvGrpSpPr>
      <p:grpSpPr>
        <a:xfrm>
          <a:off x="0" y="0"/>
          <a:ext cx="0" cy="0"/>
          <a:chOff x="0" y="0"/>
          <a:chExt cx="0" cy="0"/>
        </a:xfrm>
      </p:grpSpPr>
      <p:sp>
        <p:nvSpPr>
          <p:cNvPr id="238" name="Section Title"/>
          <p:cNvSpPr txBox="1"/>
          <p:nvPr>
            <p:ph type="title" hasCustomPrompt="1"/>
          </p:nvPr>
        </p:nvSpPr>
        <p:spPr>
          <a:xfrm>
            <a:off x="603248" y="2266950"/>
            <a:ext cx="10985502" cy="2324100"/>
          </a:xfrm>
          <a:prstGeom prst="rect">
            <a:avLst/>
          </a:prstGeom>
        </p:spPr>
        <p:txBody>
          <a:bodyPr lIns="25400" tIns="25400" rIns="25400" bIns="25400"/>
          <a:lstStyle>
            <a:lvl1pPr defTabSz="1219169">
              <a:lnSpc>
                <a:spcPct val="80000"/>
              </a:lnSpc>
              <a:defRPr spc="-116" sz="5800">
                <a:solidFill>
                  <a:srgbClr val="000000"/>
                </a:solidFill>
                <a:latin typeface="Montserrat Bold"/>
                <a:ea typeface="Montserrat Bold"/>
                <a:cs typeface="Montserrat Bold"/>
                <a:sym typeface="Montserrat Bold"/>
              </a:defRPr>
            </a:lvl1pPr>
          </a:lstStyle>
          <a:p>
            <a:pPr/>
            <a:r>
              <a:t>Section Title</a:t>
            </a:r>
          </a:p>
        </p:txBody>
      </p:sp>
      <p:sp>
        <p:nvSpPr>
          <p:cNvPr id="239" name="Slide Number"/>
          <p:cNvSpPr txBox="1"/>
          <p:nvPr>
            <p:ph type="sldNum" sz="quarter" idx="2"/>
          </p:nvPr>
        </p:nvSpPr>
        <p:spPr>
          <a:xfrm>
            <a:off x="5997557" y="6539416"/>
            <a:ext cx="190637" cy="190501"/>
          </a:xfrm>
          <a:prstGeom prst="rect">
            <a:avLst/>
          </a:prstGeom>
        </p:spPr>
        <p:txBody>
          <a:bodyPr lIns="25400" tIns="25400" rIns="25400" bIns="25400" anchor="b"/>
          <a:lstStyle>
            <a:lvl1pPr defTabSz="292100">
              <a:defRPr sz="900">
                <a:solidFill>
                  <a:srgbClr val="000000"/>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mp; Code">
    <p:bg>
      <p:bgPr>
        <a:solidFill>
          <a:srgbClr val="FFFFFF"/>
        </a:solidFill>
      </p:bgPr>
    </p:bg>
    <p:spTree>
      <p:nvGrpSpPr>
        <p:cNvPr id="1" name=""/>
        <p:cNvGrpSpPr/>
        <p:nvPr/>
      </p:nvGrpSpPr>
      <p:grpSpPr>
        <a:xfrm>
          <a:off x="0" y="0"/>
          <a:ext cx="0" cy="0"/>
          <a:chOff x="0" y="0"/>
          <a:chExt cx="0" cy="0"/>
        </a:xfrm>
      </p:grpSpPr>
      <p:sp>
        <p:nvSpPr>
          <p:cNvPr id="246" name="Slide Title"/>
          <p:cNvSpPr txBox="1"/>
          <p:nvPr>
            <p:ph type="title" hasCustomPrompt="1"/>
          </p:nvPr>
        </p:nvSpPr>
        <p:spPr>
          <a:xfrm>
            <a:off x="603250" y="539750"/>
            <a:ext cx="10985500" cy="716582"/>
          </a:xfrm>
          <a:prstGeom prst="rect">
            <a:avLst/>
          </a:prstGeom>
        </p:spPr>
        <p:txBody>
          <a:bodyPr lIns="25400" tIns="25400" rIns="25400" bIns="25400" anchor="t"/>
          <a:lstStyle>
            <a:lvl1pPr defTabSz="1219169">
              <a:lnSpc>
                <a:spcPct val="80000"/>
              </a:lnSpc>
              <a:defRPr spc="-84" sz="4200">
                <a:solidFill>
                  <a:srgbClr val="000000"/>
                </a:solidFill>
                <a:latin typeface="Montserrat Bold"/>
                <a:ea typeface="Montserrat Bold"/>
                <a:cs typeface="Montserrat Bold"/>
                <a:sym typeface="Montserrat Bold"/>
              </a:defRPr>
            </a:lvl1pPr>
          </a:lstStyle>
          <a:p>
            <a:pPr/>
            <a:r>
              <a:t>Slide Title</a:t>
            </a:r>
          </a:p>
        </p:txBody>
      </p:sp>
      <p:sp>
        <p:nvSpPr>
          <p:cNvPr id="247" name="Slide Subtitle"/>
          <p:cNvSpPr txBox="1"/>
          <p:nvPr>
            <p:ph type="body" sz="quarter" idx="21" hasCustomPrompt="1"/>
          </p:nvPr>
        </p:nvSpPr>
        <p:spPr>
          <a:xfrm>
            <a:off x="603250" y="1186481"/>
            <a:ext cx="10985500" cy="467390"/>
          </a:xfrm>
          <a:prstGeom prst="rect">
            <a:avLst/>
          </a:prstGeom>
          <a:ln w="3175"/>
        </p:spPr>
        <p:txBody>
          <a:bodyPr lIns="22859" tIns="22859" rIns="22859" bIns="22859">
            <a:normAutofit fontScale="100000" lnSpcReduction="0"/>
          </a:bodyPr>
          <a:lstStyle>
            <a:lvl1pPr marL="0" indent="0" defTabSz="412750">
              <a:lnSpc>
                <a:spcPct val="100000"/>
              </a:lnSpc>
              <a:spcBef>
                <a:spcPts val="0"/>
              </a:spcBef>
              <a:buClrTx/>
              <a:buSzTx/>
              <a:buFontTx/>
              <a:buNone/>
              <a:defRPr b="1" sz="2600">
                <a:solidFill>
                  <a:srgbClr val="000000"/>
                </a:solidFill>
                <a:latin typeface="+mn-lt"/>
                <a:ea typeface="+mn-ea"/>
                <a:cs typeface="+mn-cs"/>
                <a:sym typeface="Helvetica"/>
              </a:defRPr>
            </a:lvl1pPr>
          </a:lstStyle>
          <a:p>
            <a:pPr/>
            <a:r>
              <a:t>Slide Subtitle</a:t>
            </a:r>
          </a:p>
        </p:txBody>
      </p:sp>
      <p:sp>
        <p:nvSpPr>
          <p:cNvPr id="248" name="$ docker build -f src/main/docker/Dockerfile.native \     -t &lt;docker-name&gt;/&lt;application&gt; ."/>
          <p:cNvSpPr txBox="1"/>
          <p:nvPr>
            <p:ph type="body" sz="quarter" idx="22"/>
          </p:nvPr>
        </p:nvSpPr>
        <p:spPr>
          <a:xfrm>
            <a:off x="631249" y="3944815"/>
            <a:ext cx="10929502" cy="1003301"/>
          </a:xfrm>
          <a:prstGeom prst="rect">
            <a:avLst/>
          </a:prstGeom>
          <a:solidFill>
            <a:srgbClr val="F0F0F0"/>
          </a:solidFill>
          <a:ln>
            <a:solidFill>
              <a:srgbClr val="D6D5D5"/>
            </a:solidFill>
          </a:ln>
        </p:spPr>
        <p:txBody>
          <a:bodyPr lIns="190500" tIns="190500" rIns="190500" bIns="190500" anchor="b">
            <a:spAutoFit/>
          </a:bodyPr>
          <a:lstStyle/>
          <a:p>
            <a:pPr marL="0" indent="0" defTabSz="228600">
              <a:lnSpc>
                <a:spcPts val="3400"/>
              </a:lnSpc>
              <a:spcBef>
                <a:spcPts val="0"/>
              </a:spcBef>
              <a:buClrTx/>
              <a:buSzTx/>
              <a:buFontTx/>
              <a:buNone/>
              <a:defRPr sz="2000">
                <a:solidFill>
                  <a:srgbClr val="000000">
                    <a:alpha val="90196"/>
                  </a:srgbClr>
                </a:solidFill>
                <a:latin typeface="+mn-lt"/>
                <a:ea typeface="+mn-ea"/>
                <a:cs typeface="+mn-cs"/>
                <a:sym typeface="Helvetica"/>
              </a:defRPr>
            </a:pPr>
            <a:r>
              <a:t>$ docker build -f src/main/docker/Dockerfile.native \</a:t>
            </a:r>
            <a:br/>
            <a:r>
              <a:t>    -t &lt;docker-name&gt;/&lt;application&gt; .</a:t>
            </a:r>
          </a:p>
        </p:txBody>
      </p:sp>
      <p:sp>
        <p:nvSpPr>
          <p:cNvPr id="249" name="Body Level One…"/>
          <p:cNvSpPr txBox="1"/>
          <p:nvPr>
            <p:ph type="body" sz="quarter" idx="23"/>
          </p:nvPr>
        </p:nvSpPr>
        <p:spPr>
          <a:xfrm>
            <a:off x="603250" y="2124252"/>
            <a:ext cx="10942202" cy="1460848"/>
          </a:xfrm>
          <a:prstGeom prst="rect">
            <a:avLst/>
          </a:prstGeom>
        </p:spPr>
        <p:txBody>
          <a:bodyPr lIns="25400" tIns="25400" rIns="25400" bIns="25400">
            <a:normAutofit fontScale="100000" lnSpcReduction="0"/>
          </a:bodyPr>
          <a:lstStyle>
            <a:lvl1pPr marL="271272" indent="-271272" defTabSz="1085060">
              <a:spcBef>
                <a:spcPts val="2000"/>
              </a:spcBef>
              <a:buClrTx/>
              <a:buSzPct val="123000"/>
              <a:buFontTx/>
              <a:defRPr sz="2136">
                <a:solidFill>
                  <a:srgbClr val="000000"/>
                </a:solidFill>
                <a:latin typeface="+mn-lt"/>
                <a:ea typeface="+mn-ea"/>
                <a:cs typeface="+mn-cs"/>
                <a:sym typeface="Helvetica"/>
              </a:defRPr>
            </a:lvl1pPr>
            <a:lvl2pPr marL="813816" indent="-271272" defTabSz="1085060">
              <a:spcBef>
                <a:spcPts val="2000"/>
              </a:spcBef>
              <a:buClrTx/>
              <a:buSzPct val="123000"/>
              <a:buFontTx/>
              <a:defRPr sz="2136">
                <a:solidFill>
                  <a:srgbClr val="000000"/>
                </a:solidFill>
                <a:latin typeface="+mn-lt"/>
                <a:ea typeface="+mn-ea"/>
                <a:cs typeface="+mn-cs"/>
                <a:sym typeface="Helvetica"/>
              </a:defRPr>
            </a:lvl2pPr>
            <a:lvl3pPr marL="1356359" indent="-271272" defTabSz="1085060">
              <a:spcBef>
                <a:spcPts val="2000"/>
              </a:spcBef>
              <a:buClrTx/>
              <a:buSzPct val="123000"/>
              <a:buFontTx/>
              <a:defRPr sz="2136">
                <a:solidFill>
                  <a:srgbClr val="000000"/>
                </a:solidFill>
                <a:latin typeface="+mn-lt"/>
                <a:ea typeface="+mn-ea"/>
                <a:cs typeface="+mn-cs"/>
                <a:sym typeface="Helvetica"/>
              </a:defRPr>
            </a:lvl3pPr>
          </a:lstStyle>
          <a:p>
            <a:pPr/>
            <a:r>
              <a:t>Body Level One</a:t>
            </a:r>
          </a:p>
          <a:p>
            <a:pPr lvl="1"/>
            <a:r>
              <a:t>Body Level Two</a:t>
            </a:r>
          </a:p>
          <a:p>
            <a:pPr lvl="2"/>
            <a:r>
              <a:t>Body Level Three</a:t>
            </a:r>
          </a:p>
        </p:txBody>
      </p:sp>
      <p:sp>
        <p:nvSpPr>
          <p:cNvPr id="250" name="Slide Number"/>
          <p:cNvSpPr txBox="1"/>
          <p:nvPr>
            <p:ph type="sldNum" sz="quarter" idx="2"/>
          </p:nvPr>
        </p:nvSpPr>
        <p:spPr>
          <a:xfrm>
            <a:off x="5997557" y="6537299"/>
            <a:ext cx="190637" cy="190501"/>
          </a:xfrm>
          <a:prstGeom prst="rect">
            <a:avLst/>
          </a:prstGeom>
        </p:spPr>
        <p:txBody>
          <a:bodyPr lIns="25400" tIns="25400" rIns="25400" bIns="25400" anchor="b"/>
          <a:lstStyle>
            <a:lvl1pPr defTabSz="292100">
              <a:defRPr sz="900">
                <a:solidFill>
                  <a:srgbClr val="000000"/>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FFFFFF"/>
        </a:solidFill>
      </p:bgPr>
    </p:bg>
    <p:spTree>
      <p:nvGrpSpPr>
        <p:cNvPr id="1" name=""/>
        <p:cNvGrpSpPr/>
        <p:nvPr/>
      </p:nvGrpSpPr>
      <p:grpSpPr>
        <a:xfrm>
          <a:off x="0" y="0"/>
          <a:ext cx="0" cy="0"/>
          <a:chOff x="0" y="0"/>
          <a:chExt cx="0" cy="0"/>
        </a:xfrm>
      </p:grpSpPr>
      <p:sp>
        <p:nvSpPr>
          <p:cNvPr id="257" name="Title Text"/>
          <p:cNvSpPr txBox="1"/>
          <p:nvPr>
            <p:ph type="title"/>
          </p:nvPr>
        </p:nvSpPr>
        <p:spPr>
          <a:xfrm>
            <a:off x="2193726" y="312539"/>
            <a:ext cx="7804548" cy="1518047"/>
          </a:xfrm>
          <a:prstGeom prst="rect">
            <a:avLst/>
          </a:prstGeom>
        </p:spPr>
        <p:txBody>
          <a:bodyPr lIns="35718" tIns="35718" rIns="35718" bIns="35718"/>
          <a:lstStyle>
            <a:lvl1pPr algn="ctr" defTabSz="410765">
              <a:lnSpc>
                <a:spcPct val="100000"/>
              </a:lnSpc>
              <a:defRPr sz="5600">
                <a:solidFill>
                  <a:srgbClr val="000000"/>
                </a:solidFill>
                <a:latin typeface="Montserrat Regular"/>
                <a:ea typeface="Montserrat Regular"/>
                <a:cs typeface="Montserrat Regular"/>
                <a:sym typeface="Montserrat Regular"/>
              </a:defRPr>
            </a:lvl1pPr>
          </a:lstStyle>
          <a:p>
            <a:pPr/>
            <a:r>
              <a:t>Title Text</a:t>
            </a:r>
          </a:p>
        </p:txBody>
      </p:sp>
      <p:sp>
        <p:nvSpPr>
          <p:cNvPr id="258" name="Body Level One…"/>
          <p:cNvSpPr txBox="1"/>
          <p:nvPr>
            <p:ph type="body" idx="1"/>
          </p:nvPr>
        </p:nvSpPr>
        <p:spPr>
          <a:xfrm>
            <a:off x="2193726" y="1830585"/>
            <a:ext cx="7804548" cy="4420197"/>
          </a:xfrm>
          <a:prstGeom prst="rect">
            <a:avLst/>
          </a:prstGeom>
        </p:spPr>
        <p:txBody>
          <a:bodyPr lIns="35718" tIns="35718" rIns="35718" bIns="35718" anchor="ctr">
            <a:normAutofit fontScale="100000" lnSpcReduction="0"/>
          </a:bodyPr>
          <a:lstStyle>
            <a:lvl1pPr marL="0" indent="0" defTabSz="410765">
              <a:lnSpc>
                <a:spcPct val="100000"/>
              </a:lnSpc>
              <a:spcBef>
                <a:spcPts val="2900"/>
              </a:spcBef>
              <a:buClrTx/>
              <a:buSzTx/>
              <a:buFontTx/>
              <a:buNone/>
              <a:defRPr>
                <a:solidFill>
                  <a:srgbClr val="000000"/>
                </a:solidFill>
                <a:latin typeface="+mn-lt"/>
                <a:ea typeface="+mn-ea"/>
                <a:cs typeface="+mn-cs"/>
                <a:sym typeface="Helvetica"/>
              </a:defRPr>
            </a:lvl1pPr>
            <a:lvl2pPr marL="0" indent="228600" defTabSz="410765">
              <a:lnSpc>
                <a:spcPct val="100000"/>
              </a:lnSpc>
              <a:spcBef>
                <a:spcPts val="2900"/>
              </a:spcBef>
              <a:buClrTx/>
              <a:buSzTx/>
              <a:buFontTx/>
              <a:buNone/>
              <a:defRPr>
                <a:solidFill>
                  <a:srgbClr val="000000"/>
                </a:solidFill>
                <a:latin typeface="+mn-lt"/>
                <a:ea typeface="+mn-ea"/>
                <a:cs typeface="+mn-cs"/>
                <a:sym typeface="Helvetica"/>
              </a:defRPr>
            </a:lvl2pPr>
            <a:lvl3pPr marL="0" indent="457200" defTabSz="410765">
              <a:lnSpc>
                <a:spcPct val="100000"/>
              </a:lnSpc>
              <a:spcBef>
                <a:spcPts val="2900"/>
              </a:spcBef>
              <a:buClrTx/>
              <a:buSzTx/>
              <a:buFontTx/>
              <a:buNone/>
              <a:defRPr>
                <a:solidFill>
                  <a:srgbClr val="000000"/>
                </a:solidFill>
                <a:latin typeface="+mn-lt"/>
                <a:ea typeface="+mn-ea"/>
                <a:cs typeface="+mn-cs"/>
                <a:sym typeface="Helvetica"/>
              </a:defRPr>
            </a:lvl3pPr>
            <a:lvl4pPr marL="0" indent="685800" defTabSz="410765">
              <a:lnSpc>
                <a:spcPct val="100000"/>
              </a:lnSpc>
              <a:spcBef>
                <a:spcPts val="2900"/>
              </a:spcBef>
              <a:buClrTx/>
              <a:buSzTx/>
              <a:buFontTx/>
              <a:buNone/>
              <a:defRPr>
                <a:solidFill>
                  <a:srgbClr val="000000"/>
                </a:solidFill>
                <a:latin typeface="+mn-lt"/>
                <a:ea typeface="+mn-ea"/>
                <a:cs typeface="+mn-cs"/>
                <a:sym typeface="Helvetica"/>
              </a:defRPr>
            </a:lvl4pPr>
            <a:lvl5pPr marL="0" indent="914400" defTabSz="410765">
              <a:lnSpc>
                <a:spcPct val="100000"/>
              </a:lnSpc>
              <a:spcBef>
                <a:spcPts val="2900"/>
              </a:spcBef>
              <a:buClrTx/>
              <a:buSzTx/>
              <a:buFontTx/>
              <a:buNone/>
              <a:defRPr>
                <a:solidFill>
                  <a:srgbClr val="000000"/>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59" name="Slide Number"/>
          <p:cNvSpPr txBox="1"/>
          <p:nvPr>
            <p:ph type="sldNum" sz="quarter" idx="2"/>
          </p:nvPr>
        </p:nvSpPr>
        <p:spPr>
          <a:xfrm>
            <a:off x="5964732" y="6505277"/>
            <a:ext cx="253607" cy="249238"/>
          </a:xfrm>
          <a:prstGeom prst="rect">
            <a:avLst/>
          </a:prstGeom>
        </p:spPr>
        <p:txBody>
          <a:bodyPr lIns="35718" tIns="35718" rIns="35718" bIns="35718" anchor="t"/>
          <a:lstStyle>
            <a:lvl1pPr defTabSz="410765">
              <a:defRPr sz="12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solidFill>
          <a:srgbClr val="FFFFFF"/>
        </a:solidFill>
      </p:bgPr>
    </p:bg>
    <p:spTree>
      <p:nvGrpSpPr>
        <p:cNvPr id="1" name=""/>
        <p:cNvGrpSpPr/>
        <p:nvPr/>
      </p:nvGrpSpPr>
      <p:grpSpPr>
        <a:xfrm>
          <a:off x="0" y="0"/>
          <a:ext cx="0" cy="0"/>
          <a:chOff x="0" y="0"/>
          <a:chExt cx="0" cy="0"/>
        </a:xfrm>
      </p:grpSpPr>
      <p:sp>
        <p:nvSpPr>
          <p:cNvPr id="266" name="Title Text"/>
          <p:cNvSpPr txBox="1"/>
          <p:nvPr>
            <p:ph type="title"/>
          </p:nvPr>
        </p:nvSpPr>
        <p:spPr>
          <a:xfrm>
            <a:off x="2416968" y="2268140"/>
            <a:ext cx="7358064" cy="2321720"/>
          </a:xfrm>
          <a:prstGeom prst="rect">
            <a:avLst/>
          </a:prstGeom>
        </p:spPr>
        <p:txBody>
          <a:bodyPr lIns="35718" tIns="35718" rIns="35718" bIns="35718"/>
          <a:lstStyle>
            <a:lvl1pPr algn="ctr" defTabSz="410765">
              <a:lnSpc>
                <a:spcPct val="100000"/>
              </a:lnSpc>
              <a:defRPr sz="5600">
                <a:solidFill>
                  <a:srgbClr val="000000"/>
                </a:solidFill>
                <a:latin typeface="Montserrat Regular"/>
                <a:ea typeface="Montserrat Regular"/>
                <a:cs typeface="Montserrat Regular"/>
                <a:sym typeface="Montserrat Regular"/>
              </a:defRPr>
            </a:lvl1pPr>
          </a:lstStyle>
          <a:p>
            <a:pPr/>
            <a:r>
              <a:t>Title Text</a:t>
            </a:r>
          </a:p>
        </p:txBody>
      </p:sp>
      <p:sp>
        <p:nvSpPr>
          <p:cNvPr id="267" name="Slide Number"/>
          <p:cNvSpPr txBox="1"/>
          <p:nvPr>
            <p:ph type="sldNum" sz="quarter" idx="2"/>
          </p:nvPr>
        </p:nvSpPr>
        <p:spPr>
          <a:xfrm>
            <a:off x="5964732" y="6505277"/>
            <a:ext cx="253607" cy="249238"/>
          </a:xfrm>
          <a:prstGeom prst="rect">
            <a:avLst/>
          </a:prstGeom>
        </p:spPr>
        <p:txBody>
          <a:bodyPr lIns="35718" tIns="35718" rIns="35718" bIns="35718" anchor="t"/>
          <a:lstStyle>
            <a:lvl1pPr defTabSz="410765">
              <a:defRPr sz="12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xfrm>
            <a:off x="828000" y="1511999"/>
            <a:ext cx="10512001" cy="4680001"/>
          </a:xfrm>
          <a:prstGeom prst="rect">
            <a:avLst/>
          </a:prstGeom>
        </p:spPr>
        <p:txBody>
          <a:bodyPr>
            <a:normAutofit fontScale="100000" lnSpcReduction="0"/>
          </a:bodyPr>
          <a:lstStyle>
            <a:lvl3pPr marL="1440180" indent="-411480"/>
            <a:lvl5pPr marL="2457450" indent="-514350"/>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spTree>
      <p:nvGrpSpPr>
        <p:cNvPr id="1" name=""/>
        <p:cNvGrpSpPr/>
        <p:nvPr/>
      </p:nvGrpSpPr>
      <p:grpSpPr>
        <a:xfrm>
          <a:off x="0" y="0"/>
          <a:ext cx="0" cy="0"/>
          <a:chOff x="0" y="0"/>
          <a:chExt cx="0" cy="0"/>
        </a:xfrm>
      </p:grpSpPr>
      <p:sp>
        <p:nvSpPr>
          <p:cNvPr id="274" name="Title Text"/>
          <p:cNvSpPr txBox="1"/>
          <p:nvPr>
            <p:ph type="title"/>
          </p:nvPr>
        </p:nvSpPr>
        <p:spPr>
          <a:xfrm>
            <a:off x="954000" y="323999"/>
            <a:ext cx="11232000" cy="907201"/>
          </a:xfrm>
          <a:prstGeom prst="rect">
            <a:avLst/>
          </a:prstGeom>
        </p:spPr>
        <p:txBody>
          <a:bodyPr/>
          <a:lstStyle/>
          <a:p>
            <a:pPr/>
            <a:r>
              <a:t>Title Text</a:t>
            </a:r>
          </a:p>
        </p:txBody>
      </p:sp>
      <p:sp>
        <p:nvSpPr>
          <p:cNvPr id="275" name="Google Shape;52;p11"/>
          <p:cNvSpPr/>
          <p:nvPr>
            <p:ph type="pic" sz="half" idx="21"/>
          </p:nvPr>
        </p:nvSpPr>
        <p:spPr>
          <a:xfrm>
            <a:off x="5083171" y="1465729"/>
            <a:ext cx="6172201" cy="4777441"/>
          </a:xfrm>
          <a:prstGeom prst="rect">
            <a:avLst/>
          </a:prstGeom>
        </p:spPr>
        <p:txBody>
          <a:bodyPr lIns="91439" tIns="45719" rIns="91439" bIns="45719"/>
          <a:lstStyle/>
          <a:p>
            <a:pPr/>
          </a:p>
        </p:txBody>
      </p:sp>
      <p:sp>
        <p:nvSpPr>
          <p:cNvPr id="276" name="Body Level One…"/>
          <p:cNvSpPr txBox="1"/>
          <p:nvPr>
            <p:ph type="body" sz="half" idx="1"/>
          </p:nvPr>
        </p:nvSpPr>
        <p:spPr>
          <a:xfrm>
            <a:off x="973929" y="1465729"/>
            <a:ext cx="3898109" cy="4777441"/>
          </a:xfrm>
          <a:prstGeom prst="rect">
            <a:avLst/>
          </a:prstGeom>
        </p:spPr>
        <p:txBody>
          <a:bodyPr>
            <a:normAutofit fontScale="100000" lnSpcReduction="0"/>
          </a:bodyPr>
          <a:lstStyle>
            <a:lvl1pPr marL="228600" indent="0">
              <a:buClrTx/>
              <a:buSzTx/>
              <a:buFontTx/>
              <a:buNone/>
              <a:defRPr sz="1600"/>
            </a:lvl1pPr>
            <a:lvl2pPr marL="228600" indent="457200">
              <a:buClrTx/>
              <a:buSzTx/>
              <a:buFontTx/>
              <a:buNone/>
              <a:defRPr sz="1600"/>
            </a:lvl2pPr>
            <a:lvl3pPr marL="228600" indent="914400">
              <a:buClrTx/>
              <a:buSzTx/>
              <a:buFontTx/>
              <a:buNone/>
              <a:defRPr sz="1600"/>
            </a:lvl3pPr>
            <a:lvl4pPr marL="228600" indent="1371600">
              <a:buClrTx/>
              <a:buSzTx/>
              <a:buFontTx/>
              <a:buNone/>
              <a:defRPr sz="1600"/>
            </a:lvl4pPr>
            <a:lvl5pPr marL="228600" indent="18288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284" name="Title Text"/>
          <p:cNvSpPr txBox="1"/>
          <p:nvPr>
            <p:ph type="title"/>
          </p:nvPr>
        </p:nvSpPr>
        <p:spPr>
          <a:prstGeom prst="rect">
            <a:avLst/>
          </a:prstGeom>
        </p:spPr>
        <p:txBody>
          <a:bodyPr/>
          <a:lstStyle/>
          <a:p>
            <a:pPr/>
            <a:r>
              <a:t>Title Text</a:t>
            </a:r>
          </a:p>
        </p:txBody>
      </p:sp>
      <p:sp>
        <p:nvSpPr>
          <p:cNvPr id="2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92" name="Body Level One…"/>
          <p:cNvSpPr txBox="1"/>
          <p:nvPr>
            <p:ph type="body" sz="half" idx="1"/>
          </p:nvPr>
        </p:nvSpPr>
        <p:spPr>
          <a:xfrm>
            <a:off x="838200" y="1511999"/>
            <a:ext cx="5181600" cy="4781226"/>
          </a:xfrm>
          <a:prstGeom prst="rect">
            <a:avLst/>
          </a:prstGeom>
        </p:spPr>
        <p:txBody>
          <a:bodyPr>
            <a:normAutofit fontScale="100000" lnSpcReduction="0"/>
          </a:bodyPr>
          <a:lstStyle>
            <a:lvl1pPr indent="-342900"/>
            <a:lvl2pPr marL="945572" indent="-374072"/>
            <a:lvl3pPr marL="1440180" indent="-411480"/>
            <a:lvl5pPr marL="2457450" indent="-514350"/>
          </a:lstStyle>
          <a:p>
            <a:pPr/>
            <a:r>
              <a:t>Body Level One</a:t>
            </a:r>
          </a:p>
          <a:p>
            <a:pPr lvl="1"/>
            <a:r>
              <a:t>Body Level Two</a:t>
            </a:r>
          </a:p>
          <a:p>
            <a:pPr lvl="2"/>
            <a:r>
              <a:t>Body Level Three</a:t>
            </a:r>
          </a:p>
          <a:p>
            <a:pPr lvl="3"/>
            <a:r>
              <a:t>Body Level Four</a:t>
            </a:r>
          </a:p>
          <a:p>
            <a:pPr lvl="4"/>
            <a:r>
              <a:t>Body Level Five</a:t>
            </a:r>
          </a:p>
        </p:txBody>
      </p:sp>
      <p:sp>
        <p:nvSpPr>
          <p:cNvPr id="293" name="Google Shape;33;p7"/>
          <p:cNvSpPr txBox="1"/>
          <p:nvPr>
            <p:ph type="body" sz="half" idx="21"/>
          </p:nvPr>
        </p:nvSpPr>
        <p:spPr>
          <a:xfrm>
            <a:off x="6172200" y="1511999"/>
            <a:ext cx="5181600" cy="4781226"/>
          </a:xfrm>
          <a:prstGeom prst="rect">
            <a:avLst/>
          </a:prstGeom>
        </p:spPr>
        <p:txBody>
          <a:bodyPr>
            <a:normAutofit fontScale="100000" lnSpcReduction="0"/>
          </a:bodyPr>
          <a:lstStyle/>
          <a:p>
            <a:pPr indent="-342900"/>
          </a:p>
        </p:txBody>
      </p:sp>
      <p:sp>
        <p:nvSpPr>
          <p:cNvPr id="294" name="Slide Number"/>
          <p:cNvSpPr txBox="1"/>
          <p:nvPr>
            <p:ph type="sldNum" sz="quarter" idx="2"/>
          </p:nvPr>
        </p:nvSpPr>
        <p:spPr>
          <a:prstGeom prst="rect">
            <a:avLst/>
          </a:prstGeom>
        </p:spPr>
        <p:txBody>
          <a:bodyPr/>
          <a:lstStyle/>
          <a:p>
            <a:pPr/>
            <a:fld id="{86CB4B4D-7CA3-9044-876B-883B54F8677D}" type="slidenum"/>
          </a:p>
        </p:txBody>
      </p:sp>
      <p:sp>
        <p:nvSpPr>
          <p:cNvPr id="295" name="Title Text"/>
          <p:cNvSpPr txBox="1"/>
          <p:nvPr>
            <p:ph type="title"/>
          </p:nvPr>
        </p:nvSpPr>
        <p:spPr>
          <a:xfrm>
            <a:off x="954932" y="322260"/>
            <a:ext cx="11232001" cy="907201"/>
          </a:xfrm>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302" name="Title Text"/>
          <p:cNvSpPr txBox="1"/>
          <p:nvPr>
            <p:ph type="title"/>
          </p:nvPr>
        </p:nvSpPr>
        <p:spPr>
          <a:prstGeom prst="rect">
            <a:avLst/>
          </a:prstGeom>
        </p:spPr>
        <p:txBody>
          <a:bodyPr/>
          <a:lstStyle/>
          <a:p>
            <a:pPr/>
            <a:r>
              <a:t>Title Text</a:t>
            </a:r>
          </a:p>
        </p:txBody>
      </p:sp>
      <p:sp>
        <p:nvSpPr>
          <p:cNvPr id="303" name="Body Level One…"/>
          <p:cNvSpPr txBox="1"/>
          <p:nvPr>
            <p:ph type="body" idx="1"/>
          </p:nvPr>
        </p:nvSpPr>
        <p:spPr>
          <a:xfrm>
            <a:off x="828000" y="1511999"/>
            <a:ext cx="10512001" cy="4680001"/>
          </a:xfrm>
          <a:prstGeom prst="rect">
            <a:avLst/>
          </a:prstGeom>
        </p:spPr>
        <p:txBody>
          <a:bodyPr>
            <a:normAutofit fontScale="100000" lnSpcReduction="0"/>
          </a:bodyPr>
          <a:lstStyle>
            <a:lvl3pPr marL="1440180" indent="-411480"/>
            <a:lvl5pPr marL="2457450" indent="-514350"/>
          </a:lstStyle>
          <a:p>
            <a:pPr/>
            <a:r>
              <a:t>Body Level One</a:t>
            </a:r>
          </a:p>
          <a:p>
            <a:pPr lvl="1"/>
            <a:r>
              <a:t>Body Level Two</a:t>
            </a:r>
          </a:p>
          <a:p>
            <a:pPr lvl="2"/>
            <a:r>
              <a:t>Body Level Three</a:t>
            </a:r>
          </a:p>
          <a:p>
            <a:pPr lvl="3"/>
            <a:r>
              <a:t>Body Level Four</a:t>
            </a:r>
          </a:p>
          <a:p>
            <a:pPr lvl="4"/>
            <a:r>
              <a:t>Body Level Five</a:t>
            </a:r>
          </a:p>
        </p:txBody>
      </p:sp>
      <p:sp>
        <p:nvSpPr>
          <p:cNvPr id="3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ew 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 name="Title Text"/>
          <p:cNvSpPr txBox="1"/>
          <p:nvPr>
            <p:ph type="title"/>
          </p:nvPr>
        </p:nvSpPr>
        <p:spPr>
          <a:xfrm>
            <a:off x="829208" y="385644"/>
            <a:ext cx="8797678" cy="908051"/>
          </a:xfrm>
          <a:prstGeom prst="rect">
            <a:avLst/>
          </a:prstGeom>
        </p:spPr>
        <p:txBody>
          <a:bodyPr/>
          <a:lstStyle/>
          <a:p>
            <a:pPr/>
            <a:r>
              <a:t>Title Text</a:t>
            </a:r>
          </a:p>
        </p:txBody>
      </p:sp>
      <p:sp>
        <p:nvSpPr>
          <p:cNvPr id="38" name="Body Level One…"/>
          <p:cNvSpPr txBox="1"/>
          <p:nvPr>
            <p:ph type="body" sz="quarter" idx="1"/>
          </p:nvPr>
        </p:nvSpPr>
        <p:spPr>
          <a:xfrm>
            <a:off x="1973263" y="4756150"/>
            <a:ext cx="4122738" cy="1336675"/>
          </a:xfrm>
          <a:prstGeom prst="rect">
            <a:avLst/>
          </a:prstGeom>
        </p:spPr>
        <p:txBody>
          <a:bodyPr>
            <a:normAutofit fontScale="100000" lnSpcReduction="0"/>
          </a:bodyPr>
          <a:lstStyle>
            <a:lvl1pPr marL="228600" indent="0">
              <a:buClrTx/>
              <a:buSzTx/>
              <a:buFontTx/>
              <a:buNone/>
            </a:lvl1pPr>
            <a:lvl2pPr marL="945572" indent="-374072">
              <a:buClrTx/>
              <a:buFontTx/>
            </a:lvl2pPr>
            <a:lvl3pPr marL="1440180" indent="-411480">
              <a:buClrTx/>
              <a:buFontTx/>
            </a:lvl3pPr>
            <a:lvl4pPr>
              <a:buClrTx/>
              <a:buFontTx/>
            </a:lvl4pPr>
            <a:lvl5pPr marL="2457450" indent="-514350">
              <a:buClrTx/>
              <a:buFontTx/>
            </a:lvl5p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xfrm>
            <a:off x="73152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46" name="Title Text"/>
          <p:cNvSpPr txBox="1"/>
          <p:nvPr>
            <p:ph type="title"/>
          </p:nvPr>
        </p:nvSpPr>
        <p:spPr>
          <a:xfrm>
            <a:off x="952871" y="323999"/>
            <a:ext cx="11232000" cy="907201"/>
          </a:xfrm>
          <a:prstGeom prst="rect">
            <a:avLst/>
          </a:prstGeom>
        </p:spPr>
        <p:txBody>
          <a:bodyPr/>
          <a:lstStyle/>
          <a:p>
            <a:pPr/>
            <a:r>
              <a:t>Title Text</a:t>
            </a:r>
          </a:p>
        </p:txBody>
      </p:sp>
      <p:sp>
        <p:nvSpPr>
          <p:cNvPr id="47" name="Body Level One…"/>
          <p:cNvSpPr txBox="1"/>
          <p:nvPr>
            <p:ph type="body" idx="1"/>
          </p:nvPr>
        </p:nvSpPr>
        <p:spPr>
          <a:xfrm>
            <a:off x="828000" y="1528306"/>
            <a:ext cx="10512001" cy="4680001"/>
          </a:xfrm>
          <a:prstGeom prst="rect">
            <a:avLst/>
          </a:prstGeom>
        </p:spPr>
        <p:txBody>
          <a:bodyPr>
            <a:normAutofit fontScale="100000" lnSpcReduction="0"/>
          </a:bodyPr>
          <a:lstStyle>
            <a:lvl1pPr marL="228600" indent="0">
              <a:buClrTx/>
              <a:buSzTx/>
              <a:buFontTx/>
              <a:buNone/>
              <a:defRPr sz="1800">
                <a:solidFill>
                  <a:srgbClr val="888888"/>
                </a:solidFill>
              </a:defRPr>
            </a:lvl1pPr>
            <a:lvl2pPr marL="228600" indent="457200">
              <a:buClrTx/>
              <a:buSzTx/>
              <a:buFontTx/>
              <a:buNone/>
              <a:defRPr sz="1800">
                <a:solidFill>
                  <a:srgbClr val="888888"/>
                </a:solidFill>
              </a:defRPr>
            </a:lvl2pPr>
            <a:lvl3pPr marL="228600" indent="914400">
              <a:buClrTx/>
              <a:buSzTx/>
              <a:buFontTx/>
              <a:buNone/>
              <a:defRPr sz="1800">
                <a:solidFill>
                  <a:srgbClr val="888888"/>
                </a:solidFill>
              </a:defRPr>
            </a:lvl3pPr>
            <a:lvl4pPr marL="228600" indent="1371600">
              <a:buClrTx/>
              <a:buSzTx/>
              <a:buFontTx/>
              <a:buNone/>
              <a:defRPr sz="1800">
                <a:solidFill>
                  <a:srgbClr val="888888"/>
                </a:solidFill>
              </a:defRPr>
            </a:lvl4pPr>
            <a:lvl5pPr marL="228600" indent="1828800">
              <a:buClrTx/>
              <a:buSzTx/>
              <a:buFontTx/>
              <a:buNone/>
              <a:defRPr sz="1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5" name="Body Level One…"/>
          <p:cNvSpPr txBox="1"/>
          <p:nvPr>
            <p:ph type="body" sz="half" idx="1"/>
          </p:nvPr>
        </p:nvSpPr>
        <p:spPr>
          <a:xfrm>
            <a:off x="838200" y="1511999"/>
            <a:ext cx="5181600" cy="4781226"/>
          </a:xfrm>
          <a:prstGeom prst="rect">
            <a:avLst/>
          </a:prstGeom>
        </p:spPr>
        <p:txBody>
          <a:bodyPr>
            <a:normAutofit fontScale="100000" lnSpcReduction="0"/>
          </a:bodyPr>
          <a:lstStyle>
            <a:lvl1pPr indent="-342900"/>
            <a:lvl2pPr marL="945572" indent="-374072"/>
            <a:lvl3pPr marL="1440180" indent="-411480"/>
            <a:lvl5pPr marL="2457450" indent="-514350"/>
          </a:lstStyle>
          <a:p>
            <a:pPr/>
            <a:r>
              <a:t>Body Level One</a:t>
            </a:r>
          </a:p>
          <a:p>
            <a:pPr lvl="1"/>
            <a:r>
              <a:t>Body Level Two</a:t>
            </a:r>
          </a:p>
          <a:p>
            <a:pPr lvl="2"/>
            <a:r>
              <a:t>Body Level Three</a:t>
            </a:r>
          </a:p>
          <a:p>
            <a:pPr lvl="3"/>
            <a:r>
              <a:t>Body Level Four</a:t>
            </a:r>
          </a:p>
          <a:p>
            <a:pPr lvl="4"/>
            <a:r>
              <a:t>Body Level Five</a:t>
            </a:r>
          </a:p>
        </p:txBody>
      </p:sp>
      <p:sp>
        <p:nvSpPr>
          <p:cNvPr id="56" name="Google Shape;33;p7"/>
          <p:cNvSpPr txBox="1"/>
          <p:nvPr>
            <p:ph type="body" sz="half" idx="21"/>
          </p:nvPr>
        </p:nvSpPr>
        <p:spPr>
          <a:xfrm>
            <a:off x="6172200" y="1511999"/>
            <a:ext cx="5181600" cy="4781226"/>
          </a:xfrm>
          <a:prstGeom prst="rect">
            <a:avLst/>
          </a:prstGeom>
        </p:spPr>
        <p:txBody>
          <a:bodyPr>
            <a:normAutofit fontScale="100000" lnSpcReduction="0"/>
          </a:bodyPr>
          <a:lstStyle/>
          <a:p>
            <a:pPr indent="-342900"/>
          </a:p>
        </p:txBody>
      </p:sp>
      <p:sp>
        <p:nvSpPr>
          <p:cNvPr id="57" name="Slide Number"/>
          <p:cNvSpPr txBox="1"/>
          <p:nvPr>
            <p:ph type="sldNum" sz="quarter" idx="2"/>
          </p:nvPr>
        </p:nvSpPr>
        <p:spPr>
          <a:prstGeom prst="rect">
            <a:avLst/>
          </a:prstGeom>
        </p:spPr>
        <p:txBody>
          <a:bodyPr/>
          <a:lstStyle/>
          <a:p>
            <a:pPr/>
            <a:fld id="{86CB4B4D-7CA3-9044-876B-883B54F8677D}" type="slidenum"/>
          </a:p>
        </p:txBody>
      </p:sp>
      <p:sp>
        <p:nvSpPr>
          <p:cNvPr id="58" name="Title Text"/>
          <p:cNvSpPr txBox="1"/>
          <p:nvPr>
            <p:ph type="title"/>
          </p:nvPr>
        </p:nvSpPr>
        <p:spPr>
          <a:xfrm>
            <a:off x="954932" y="322260"/>
            <a:ext cx="11232001" cy="907201"/>
          </a:xfrm>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65" name="Title Text"/>
          <p:cNvSpPr txBox="1"/>
          <p:nvPr>
            <p:ph type="title"/>
          </p:nvPr>
        </p:nvSpPr>
        <p:spPr>
          <a:xfrm>
            <a:off x="954932" y="322260"/>
            <a:ext cx="11232001" cy="907201"/>
          </a:xfrm>
          <a:prstGeom prst="rect">
            <a:avLst/>
          </a:prstGeom>
        </p:spPr>
        <p:txBody>
          <a:bodyPr/>
          <a:lstStyle/>
          <a:p>
            <a:pPr/>
            <a:r>
              <a:t>Title Text</a:t>
            </a:r>
          </a:p>
        </p:txBody>
      </p:sp>
      <p:sp>
        <p:nvSpPr>
          <p:cNvPr id="66" name="Body Level One…"/>
          <p:cNvSpPr txBox="1"/>
          <p:nvPr>
            <p:ph type="body" sz="quarter" idx="1"/>
          </p:nvPr>
        </p:nvSpPr>
        <p:spPr>
          <a:xfrm>
            <a:off x="839787" y="1511999"/>
            <a:ext cx="5157789" cy="823913"/>
          </a:xfrm>
          <a:prstGeom prst="rect">
            <a:avLst/>
          </a:prstGeom>
        </p:spPr>
        <p:txBody>
          <a:bodyPr anchor="ctr">
            <a:normAutofit fontScale="100000" lnSpcReduction="0"/>
          </a:bodyPr>
          <a:lstStyle>
            <a:lvl1pPr marL="228600" indent="0">
              <a:buClrTx/>
              <a:buSzTx/>
              <a:buFontTx/>
              <a:buNone/>
              <a:defRPr>
                <a:solidFill>
                  <a:srgbClr val="F17E3A"/>
                </a:solidFill>
              </a:defRPr>
            </a:lvl1pPr>
            <a:lvl2pPr marL="228600" indent="457200">
              <a:buClrTx/>
              <a:buSzTx/>
              <a:buFontTx/>
              <a:buNone/>
              <a:defRPr>
                <a:solidFill>
                  <a:srgbClr val="F17E3A"/>
                </a:solidFill>
              </a:defRPr>
            </a:lvl2pPr>
            <a:lvl3pPr marL="228600" indent="914400">
              <a:buClrTx/>
              <a:buSzTx/>
              <a:buFontTx/>
              <a:buNone/>
              <a:defRPr>
                <a:solidFill>
                  <a:srgbClr val="F17E3A"/>
                </a:solidFill>
              </a:defRPr>
            </a:lvl3pPr>
            <a:lvl4pPr marL="228600" indent="1371600">
              <a:buClrTx/>
              <a:buSzTx/>
              <a:buFontTx/>
              <a:buNone/>
              <a:defRPr>
                <a:solidFill>
                  <a:srgbClr val="F17E3A"/>
                </a:solidFill>
              </a:defRPr>
            </a:lvl4pPr>
            <a:lvl5pPr marL="228600" indent="1828800">
              <a:buClrTx/>
              <a:buSzTx/>
              <a:buFontTx/>
              <a:buNone/>
              <a:defRPr>
                <a:solidFill>
                  <a:srgbClr val="F17E3A"/>
                </a:solidFill>
              </a:defRPr>
            </a:lvl5pPr>
          </a:lstStyle>
          <a:p>
            <a:pPr/>
            <a:r>
              <a:t>Body Level One</a:t>
            </a:r>
          </a:p>
          <a:p>
            <a:pPr lvl="1"/>
            <a:r>
              <a:t>Body Level Two</a:t>
            </a:r>
          </a:p>
          <a:p>
            <a:pPr lvl="2"/>
            <a:r>
              <a:t>Body Level Three</a:t>
            </a:r>
          </a:p>
          <a:p>
            <a:pPr lvl="3"/>
            <a:r>
              <a:t>Body Level Four</a:t>
            </a:r>
          </a:p>
          <a:p>
            <a:pPr lvl="4"/>
            <a:r>
              <a:t>Body Level Five</a:t>
            </a:r>
          </a:p>
        </p:txBody>
      </p:sp>
      <p:sp>
        <p:nvSpPr>
          <p:cNvPr id="67" name="Google Shape;39;p8"/>
          <p:cNvSpPr txBox="1"/>
          <p:nvPr>
            <p:ph type="body" sz="half" idx="21"/>
          </p:nvPr>
        </p:nvSpPr>
        <p:spPr>
          <a:xfrm>
            <a:off x="839787" y="2523567"/>
            <a:ext cx="5157788" cy="3767136"/>
          </a:xfrm>
          <a:prstGeom prst="rect">
            <a:avLst/>
          </a:prstGeom>
        </p:spPr>
        <p:txBody>
          <a:bodyPr>
            <a:normAutofit fontScale="100000" lnSpcReduction="0"/>
          </a:bodyPr>
          <a:lstStyle/>
          <a:p>
            <a:pPr/>
          </a:p>
        </p:txBody>
      </p:sp>
      <p:sp>
        <p:nvSpPr>
          <p:cNvPr id="68" name="Google Shape;40;p8"/>
          <p:cNvSpPr txBox="1"/>
          <p:nvPr>
            <p:ph type="body" sz="quarter" idx="22"/>
          </p:nvPr>
        </p:nvSpPr>
        <p:spPr>
          <a:xfrm>
            <a:off x="6172200" y="1511999"/>
            <a:ext cx="5183188" cy="823913"/>
          </a:xfrm>
          <a:prstGeom prst="rect">
            <a:avLst/>
          </a:prstGeom>
        </p:spPr>
        <p:txBody>
          <a:bodyPr anchor="ctr">
            <a:normAutofit fontScale="100000" lnSpcReduction="0"/>
          </a:bodyPr>
          <a:lstStyle/>
          <a:p>
            <a:pPr marL="228600" indent="0">
              <a:buClrTx/>
              <a:buSzTx/>
              <a:buFontTx/>
              <a:buNone/>
              <a:defRPr>
                <a:solidFill>
                  <a:srgbClr val="F17E3A"/>
                </a:solidFill>
              </a:defRPr>
            </a:pPr>
          </a:p>
        </p:txBody>
      </p:sp>
      <p:sp>
        <p:nvSpPr>
          <p:cNvPr id="69" name="Google Shape;41;p8"/>
          <p:cNvSpPr txBox="1"/>
          <p:nvPr>
            <p:ph type="body" sz="half" idx="23"/>
          </p:nvPr>
        </p:nvSpPr>
        <p:spPr>
          <a:xfrm>
            <a:off x="6172200" y="2523564"/>
            <a:ext cx="5183188" cy="3767137"/>
          </a:xfrm>
          <a:prstGeom prst="rect">
            <a:avLst/>
          </a:prstGeom>
        </p:spPr>
        <p:txBody>
          <a:bodyPr>
            <a:normAutofit fontScale="100000" lnSpcReduction="0"/>
          </a:bodyPr>
          <a:lstStyle/>
          <a:p>
            <a:pP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84" name="Title Text"/>
          <p:cNvSpPr txBox="1"/>
          <p:nvPr>
            <p:ph type="title"/>
          </p:nvPr>
        </p:nvSpPr>
        <p:spPr>
          <a:xfrm>
            <a:off x="954000" y="323999"/>
            <a:ext cx="11232000" cy="907201"/>
          </a:xfrm>
          <a:prstGeom prst="rect">
            <a:avLst/>
          </a:prstGeom>
        </p:spPr>
        <p:txBody>
          <a:bodyPr lIns="46799" tIns="46799" rIns="46799" bIns="46799"/>
          <a:lstStyle/>
          <a:p>
            <a:pPr/>
            <a:r>
              <a:t>Title Text</a:t>
            </a:r>
          </a:p>
        </p:txBody>
      </p:sp>
      <p:sp>
        <p:nvSpPr>
          <p:cNvPr id="85" name="Body Level One…"/>
          <p:cNvSpPr txBox="1"/>
          <p:nvPr>
            <p:ph type="body" sz="half" idx="1"/>
          </p:nvPr>
        </p:nvSpPr>
        <p:spPr>
          <a:xfrm>
            <a:off x="5180012" y="1511999"/>
            <a:ext cx="6172201" cy="481404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6" name="Google Shape;48;p10"/>
          <p:cNvSpPr txBox="1"/>
          <p:nvPr>
            <p:ph type="body" sz="half" idx="21"/>
          </p:nvPr>
        </p:nvSpPr>
        <p:spPr>
          <a:xfrm>
            <a:off x="958052" y="1511999"/>
            <a:ext cx="3932238" cy="4814049"/>
          </a:xfrm>
          <a:prstGeom prst="rect">
            <a:avLst/>
          </a:prstGeom>
        </p:spPr>
        <p:txBody>
          <a:bodyPr>
            <a:normAutofit fontScale="100000" lnSpcReduction="0"/>
          </a:bodyPr>
          <a:lstStyle/>
          <a:p>
            <a:pPr marL="228600" indent="0">
              <a:buClrTx/>
              <a:buSzTx/>
              <a:buFontTx/>
              <a:buNone/>
              <a:defRPr sz="1600"/>
            </a:pP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952496" y="323999"/>
            <a:ext cx="11232001" cy="90805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3" name="Slide Number"/>
          <p:cNvSpPr txBox="1"/>
          <p:nvPr>
            <p:ph type="sldNum" sz="quarter" idx="2"/>
          </p:nvPr>
        </p:nvSpPr>
        <p:spPr>
          <a:xfrm>
            <a:off x="11592003" y="6529498"/>
            <a:ext cx="330059" cy="314107"/>
          </a:xfrm>
          <a:prstGeom prst="rect">
            <a:avLst/>
          </a:prstGeom>
          <a:ln w="12700">
            <a:miter lim="400000"/>
          </a:ln>
        </p:spPr>
        <p:txBody>
          <a:bodyPr wrap="none" lIns="45699" tIns="45699" rIns="45699" bIns="45699" anchor="ctr">
            <a:spAutoFit/>
          </a:bodyPr>
          <a:lstStyle>
            <a:lvl1pPr algn="ctr">
              <a:defRPr sz="16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
        <p:nvSpPr>
          <p:cNvPr id="4"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3200" u="none">
          <a:solidFill>
            <a:srgbClr val="233445"/>
          </a:solidFill>
          <a:uFillTx/>
          <a:latin typeface="Helvetica Neue Light"/>
          <a:ea typeface="Helvetica Neue Light"/>
          <a:cs typeface="Helvetica Neue Light"/>
          <a:sym typeface="Helvetica Neue Light"/>
        </a:defRPr>
      </a:lvl1pPr>
      <a:lvl2pPr marL="0" marR="0" indent="0" algn="l" defTabSz="914400" rtl="0" latinLnBrk="0">
        <a:lnSpc>
          <a:spcPct val="90000"/>
        </a:lnSpc>
        <a:spcBef>
          <a:spcPts val="0"/>
        </a:spcBef>
        <a:spcAft>
          <a:spcPts val="0"/>
        </a:spcAft>
        <a:buClrTx/>
        <a:buSzTx/>
        <a:buFontTx/>
        <a:buNone/>
        <a:tabLst/>
        <a:defRPr b="0" baseline="0" cap="none" i="0" spc="0" strike="noStrike" sz="3200" u="none">
          <a:solidFill>
            <a:srgbClr val="233445"/>
          </a:solidFill>
          <a:uFillTx/>
          <a:latin typeface="Helvetica Neue Light"/>
          <a:ea typeface="Helvetica Neue Light"/>
          <a:cs typeface="Helvetica Neue Light"/>
          <a:sym typeface="Helvetica Neue Light"/>
        </a:defRPr>
      </a:lvl2pPr>
      <a:lvl3pPr marL="0" marR="0" indent="0" algn="l" defTabSz="914400" rtl="0" latinLnBrk="0">
        <a:lnSpc>
          <a:spcPct val="90000"/>
        </a:lnSpc>
        <a:spcBef>
          <a:spcPts val="0"/>
        </a:spcBef>
        <a:spcAft>
          <a:spcPts val="0"/>
        </a:spcAft>
        <a:buClrTx/>
        <a:buSzTx/>
        <a:buFontTx/>
        <a:buNone/>
        <a:tabLst/>
        <a:defRPr b="0" baseline="0" cap="none" i="0" spc="0" strike="noStrike" sz="3200" u="none">
          <a:solidFill>
            <a:srgbClr val="233445"/>
          </a:solidFill>
          <a:uFillTx/>
          <a:latin typeface="Helvetica Neue Light"/>
          <a:ea typeface="Helvetica Neue Light"/>
          <a:cs typeface="Helvetica Neue Light"/>
          <a:sym typeface="Helvetica Neue Light"/>
        </a:defRPr>
      </a:lvl3pPr>
      <a:lvl4pPr marL="0" marR="0" indent="0" algn="l" defTabSz="914400" rtl="0" latinLnBrk="0">
        <a:lnSpc>
          <a:spcPct val="90000"/>
        </a:lnSpc>
        <a:spcBef>
          <a:spcPts val="0"/>
        </a:spcBef>
        <a:spcAft>
          <a:spcPts val="0"/>
        </a:spcAft>
        <a:buClrTx/>
        <a:buSzTx/>
        <a:buFontTx/>
        <a:buNone/>
        <a:tabLst/>
        <a:defRPr b="0" baseline="0" cap="none" i="0" spc="0" strike="noStrike" sz="3200" u="none">
          <a:solidFill>
            <a:srgbClr val="233445"/>
          </a:solidFill>
          <a:uFillTx/>
          <a:latin typeface="Helvetica Neue Light"/>
          <a:ea typeface="Helvetica Neue Light"/>
          <a:cs typeface="Helvetica Neue Light"/>
          <a:sym typeface="Helvetica Neue Light"/>
        </a:defRPr>
      </a:lvl4pPr>
      <a:lvl5pPr marL="0" marR="0" indent="0" algn="l" defTabSz="914400" rtl="0" latinLnBrk="0">
        <a:lnSpc>
          <a:spcPct val="90000"/>
        </a:lnSpc>
        <a:spcBef>
          <a:spcPts val="0"/>
        </a:spcBef>
        <a:spcAft>
          <a:spcPts val="0"/>
        </a:spcAft>
        <a:buClrTx/>
        <a:buSzTx/>
        <a:buFontTx/>
        <a:buNone/>
        <a:tabLst/>
        <a:defRPr b="0" baseline="0" cap="none" i="0" spc="0" strike="noStrike" sz="3200" u="none">
          <a:solidFill>
            <a:srgbClr val="233445"/>
          </a:solidFill>
          <a:uFillTx/>
          <a:latin typeface="Helvetica Neue Light"/>
          <a:ea typeface="Helvetica Neue Light"/>
          <a:cs typeface="Helvetica Neue Light"/>
          <a:sym typeface="Helvetica Neue Light"/>
        </a:defRPr>
      </a:lvl5pPr>
      <a:lvl6pPr marL="0" marR="0" indent="0" algn="l" defTabSz="914400" rtl="0" latinLnBrk="0">
        <a:lnSpc>
          <a:spcPct val="90000"/>
        </a:lnSpc>
        <a:spcBef>
          <a:spcPts val="0"/>
        </a:spcBef>
        <a:spcAft>
          <a:spcPts val="0"/>
        </a:spcAft>
        <a:buClrTx/>
        <a:buSzTx/>
        <a:buFontTx/>
        <a:buNone/>
        <a:tabLst/>
        <a:defRPr b="0" baseline="0" cap="none" i="0" spc="0" strike="noStrike" sz="3200" u="none">
          <a:solidFill>
            <a:srgbClr val="233445"/>
          </a:solidFill>
          <a:uFillTx/>
          <a:latin typeface="Helvetica Neue Light"/>
          <a:ea typeface="Helvetica Neue Light"/>
          <a:cs typeface="Helvetica Neue Light"/>
          <a:sym typeface="Helvetica Neue Light"/>
        </a:defRPr>
      </a:lvl6pPr>
      <a:lvl7pPr marL="0" marR="0" indent="0" algn="l" defTabSz="914400" rtl="0" latinLnBrk="0">
        <a:lnSpc>
          <a:spcPct val="90000"/>
        </a:lnSpc>
        <a:spcBef>
          <a:spcPts val="0"/>
        </a:spcBef>
        <a:spcAft>
          <a:spcPts val="0"/>
        </a:spcAft>
        <a:buClrTx/>
        <a:buSzTx/>
        <a:buFontTx/>
        <a:buNone/>
        <a:tabLst/>
        <a:defRPr b="0" baseline="0" cap="none" i="0" spc="0" strike="noStrike" sz="3200" u="none">
          <a:solidFill>
            <a:srgbClr val="233445"/>
          </a:solidFill>
          <a:uFillTx/>
          <a:latin typeface="Helvetica Neue Light"/>
          <a:ea typeface="Helvetica Neue Light"/>
          <a:cs typeface="Helvetica Neue Light"/>
          <a:sym typeface="Helvetica Neue Light"/>
        </a:defRPr>
      </a:lvl7pPr>
      <a:lvl8pPr marL="0" marR="0" indent="0" algn="l" defTabSz="914400" rtl="0" latinLnBrk="0">
        <a:lnSpc>
          <a:spcPct val="90000"/>
        </a:lnSpc>
        <a:spcBef>
          <a:spcPts val="0"/>
        </a:spcBef>
        <a:spcAft>
          <a:spcPts val="0"/>
        </a:spcAft>
        <a:buClrTx/>
        <a:buSzTx/>
        <a:buFontTx/>
        <a:buNone/>
        <a:tabLst/>
        <a:defRPr b="0" baseline="0" cap="none" i="0" spc="0" strike="noStrike" sz="3200" u="none">
          <a:solidFill>
            <a:srgbClr val="233445"/>
          </a:solidFill>
          <a:uFillTx/>
          <a:latin typeface="Helvetica Neue Light"/>
          <a:ea typeface="Helvetica Neue Light"/>
          <a:cs typeface="Helvetica Neue Light"/>
          <a:sym typeface="Helvetica Neue Light"/>
        </a:defRPr>
      </a:lvl8pPr>
      <a:lvl9pPr marL="0" marR="0" indent="0" algn="l" defTabSz="914400" rtl="0" latinLnBrk="0">
        <a:lnSpc>
          <a:spcPct val="90000"/>
        </a:lnSpc>
        <a:spcBef>
          <a:spcPts val="0"/>
        </a:spcBef>
        <a:spcAft>
          <a:spcPts val="0"/>
        </a:spcAft>
        <a:buClrTx/>
        <a:buSzTx/>
        <a:buFontTx/>
        <a:buNone/>
        <a:tabLst/>
        <a:defRPr b="0" baseline="0" cap="none" i="0" spc="0" strike="noStrike" sz="3200" u="none">
          <a:solidFill>
            <a:srgbClr val="233445"/>
          </a:solidFill>
          <a:uFillTx/>
          <a:latin typeface="Helvetica Neue Light"/>
          <a:ea typeface="Helvetica Neue Light"/>
          <a:cs typeface="Helvetica Neue Light"/>
          <a:sym typeface="Helvetica Neue Light"/>
        </a:defRPr>
      </a:lvl9pPr>
    </p:titleStyle>
    <p:bodyStyle>
      <a:lvl1pPr marL="457200" marR="0" indent="-381000" algn="l" defTabSz="914400" rtl="0" latinLnBrk="0">
        <a:lnSpc>
          <a:spcPct val="90000"/>
        </a:lnSpc>
        <a:spcBef>
          <a:spcPts val="1000"/>
        </a:spcBef>
        <a:spcAft>
          <a:spcPts val="0"/>
        </a:spcAft>
        <a:buClr>
          <a:srgbClr val="3F3F3F"/>
        </a:buClr>
        <a:buSzPts val="2400"/>
        <a:buFont typeface="Helvetica Neue Light"/>
        <a:buChar char="•"/>
        <a:tabLst/>
        <a:defRPr b="0" baseline="0" cap="none" i="0" spc="0" strike="noStrike" sz="2400" u="none">
          <a:solidFill>
            <a:srgbClr val="3F3F3F"/>
          </a:solidFill>
          <a:uFillTx/>
          <a:latin typeface="Helvetica Neue Light"/>
          <a:ea typeface="Helvetica Neue Light"/>
          <a:cs typeface="Helvetica Neue Light"/>
          <a:sym typeface="Helvetica Neue Light"/>
        </a:defRPr>
      </a:lvl1pPr>
      <a:lvl2pPr marL="947881" marR="0" indent="-401781" algn="l" defTabSz="914400" rtl="0" latinLnBrk="0">
        <a:lnSpc>
          <a:spcPct val="90000"/>
        </a:lnSpc>
        <a:spcBef>
          <a:spcPts val="1000"/>
        </a:spcBef>
        <a:spcAft>
          <a:spcPts val="0"/>
        </a:spcAft>
        <a:buClr>
          <a:srgbClr val="3F3F3F"/>
        </a:buClr>
        <a:buSzPts val="2400"/>
        <a:buFont typeface="Helvetica Neue Light"/>
        <a:buChar char="•"/>
        <a:tabLst/>
        <a:defRPr b="0" baseline="0" cap="none" i="0" spc="0" strike="noStrike" sz="2400" u="none">
          <a:solidFill>
            <a:srgbClr val="3F3F3F"/>
          </a:solidFill>
          <a:uFillTx/>
          <a:latin typeface="Helvetica Neue Light"/>
          <a:ea typeface="Helvetica Neue Light"/>
          <a:cs typeface="Helvetica Neue Light"/>
          <a:sym typeface="Helvetica Neue Light"/>
        </a:defRPr>
      </a:lvl2pPr>
      <a:lvl3pPr marL="1442719" marR="0" indent="-426719" algn="l" defTabSz="914400" rtl="0" latinLnBrk="0">
        <a:lnSpc>
          <a:spcPct val="90000"/>
        </a:lnSpc>
        <a:spcBef>
          <a:spcPts val="1000"/>
        </a:spcBef>
        <a:spcAft>
          <a:spcPts val="0"/>
        </a:spcAft>
        <a:buClr>
          <a:srgbClr val="3F3F3F"/>
        </a:buClr>
        <a:buSzPts val="2400"/>
        <a:buFont typeface="Helvetica Neue Light"/>
        <a:buChar char="•"/>
        <a:tabLst/>
        <a:defRPr b="0" baseline="0" cap="none" i="0" spc="0" strike="noStrike" sz="2400" u="none">
          <a:solidFill>
            <a:srgbClr val="3F3F3F"/>
          </a:solidFill>
          <a:uFillTx/>
          <a:latin typeface="Helvetica Neue Light"/>
          <a:ea typeface="Helvetica Neue Light"/>
          <a:cs typeface="Helvetica Neue Light"/>
          <a:sym typeface="Helvetica Neue Light"/>
        </a:defRPr>
      </a:lvl3pPr>
      <a:lvl4pPr marL="1943100" marR="0" indent="-457200" algn="l" defTabSz="914400" rtl="0" latinLnBrk="0">
        <a:lnSpc>
          <a:spcPct val="90000"/>
        </a:lnSpc>
        <a:spcBef>
          <a:spcPts val="1000"/>
        </a:spcBef>
        <a:spcAft>
          <a:spcPts val="0"/>
        </a:spcAft>
        <a:buClr>
          <a:srgbClr val="3F3F3F"/>
        </a:buClr>
        <a:buSzPts val="2400"/>
        <a:buFont typeface="Helvetica Neue Light"/>
        <a:buChar char="•"/>
        <a:tabLst/>
        <a:defRPr b="0" baseline="0" cap="none" i="0" spc="0" strike="noStrike" sz="2400" u="none">
          <a:solidFill>
            <a:srgbClr val="3F3F3F"/>
          </a:solidFill>
          <a:uFillTx/>
          <a:latin typeface="Helvetica Neue Light"/>
          <a:ea typeface="Helvetica Neue Light"/>
          <a:cs typeface="Helvetica Neue Light"/>
          <a:sym typeface="Helvetica Neue Light"/>
        </a:defRPr>
      </a:lvl4pPr>
      <a:lvl5pPr marL="2451100" marR="0" indent="-495300" algn="l" defTabSz="914400" rtl="0" latinLnBrk="0">
        <a:lnSpc>
          <a:spcPct val="90000"/>
        </a:lnSpc>
        <a:spcBef>
          <a:spcPts val="1000"/>
        </a:spcBef>
        <a:spcAft>
          <a:spcPts val="0"/>
        </a:spcAft>
        <a:buClr>
          <a:srgbClr val="3F3F3F"/>
        </a:buClr>
        <a:buSzPts val="2400"/>
        <a:buFont typeface="Helvetica Neue Light"/>
        <a:buChar char="•"/>
        <a:tabLst/>
        <a:defRPr b="0" baseline="0" cap="none" i="0" spc="0" strike="noStrike" sz="2400" u="none">
          <a:solidFill>
            <a:srgbClr val="3F3F3F"/>
          </a:solidFill>
          <a:uFillTx/>
          <a:latin typeface="Helvetica Neue Light"/>
          <a:ea typeface="Helvetica Neue Light"/>
          <a:cs typeface="Helvetica Neue Light"/>
          <a:sym typeface="Helvetica Neue Light"/>
        </a:defRPr>
      </a:lvl5pPr>
      <a:lvl6pPr marL="2857500" marR="0" indent="-457200" algn="l" defTabSz="914400" rtl="0" latinLnBrk="0">
        <a:lnSpc>
          <a:spcPct val="90000"/>
        </a:lnSpc>
        <a:spcBef>
          <a:spcPts val="1000"/>
        </a:spcBef>
        <a:spcAft>
          <a:spcPts val="0"/>
        </a:spcAft>
        <a:buClr>
          <a:srgbClr val="3F3F3F"/>
        </a:buClr>
        <a:buSzPts val="2400"/>
        <a:buFont typeface="Helvetica Neue Light"/>
        <a:buChar char="•"/>
        <a:tabLst/>
        <a:defRPr b="0" baseline="0" cap="none" i="0" spc="0" strike="noStrike" sz="2400" u="none">
          <a:solidFill>
            <a:srgbClr val="3F3F3F"/>
          </a:solidFill>
          <a:uFillTx/>
          <a:latin typeface="Helvetica Neue Light"/>
          <a:ea typeface="Helvetica Neue Light"/>
          <a:cs typeface="Helvetica Neue Light"/>
          <a:sym typeface="Helvetica Neue Light"/>
        </a:defRPr>
      </a:lvl6pPr>
      <a:lvl7pPr marL="3314700" marR="0" indent="-457200" algn="l" defTabSz="914400" rtl="0" latinLnBrk="0">
        <a:lnSpc>
          <a:spcPct val="90000"/>
        </a:lnSpc>
        <a:spcBef>
          <a:spcPts val="1000"/>
        </a:spcBef>
        <a:spcAft>
          <a:spcPts val="0"/>
        </a:spcAft>
        <a:buClr>
          <a:srgbClr val="3F3F3F"/>
        </a:buClr>
        <a:buSzPts val="2400"/>
        <a:buFont typeface="Helvetica Neue Light"/>
        <a:buChar char="•"/>
        <a:tabLst/>
        <a:defRPr b="0" baseline="0" cap="none" i="0" spc="0" strike="noStrike" sz="2400" u="none">
          <a:solidFill>
            <a:srgbClr val="3F3F3F"/>
          </a:solidFill>
          <a:uFillTx/>
          <a:latin typeface="Helvetica Neue Light"/>
          <a:ea typeface="Helvetica Neue Light"/>
          <a:cs typeface="Helvetica Neue Light"/>
          <a:sym typeface="Helvetica Neue Light"/>
        </a:defRPr>
      </a:lvl7pPr>
      <a:lvl8pPr marL="3771900" marR="0" indent="-457200" algn="l" defTabSz="914400" rtl="0" latinLnBrk="0">
        <a:lnSpc>
          <a:spcPct val="90000"/>
        </a:lnSpc>
        <a:spcBef>
          <a:spcPts val="1000"/>
        </a:spcBef>
        <a:spcAft>
          <a:spcPts val="0"/>
        </a:spcAft>
        <a:buClr>
          <a:srgbClr val="3F3F3F"/>
        </a:buClr>
        <a:buSzPts val="2400"/>
        <a:buFont typeface="Helvetica Neue Light"/>
        <a:buChar char="•"/>
        <a:tabLst/>
        <a:defRPr b="0" baseline="0" cap="none" i="0" spc="0" strike="noStrike" sz="2400" u="none">
          <a:solidFill>
            <a:srgbClr val="3F3F3F"/>
          </a:solidFill>
          <a:uFillTx/>
          <a:latin typeface="Helvetica Neue Light"/>
          <a:ea typeface="Helvetica Neue Light"/>
          <a:cs typeface="Helvetica Neue Light"/>
          <a:sym typeface="Helvetica Neue Light"/>
        </a:defRPr>
      </a:lvl8pPr>
      <a:lvl9pPr marL="4229100" marR="0" indent="-457200" algn="l" defTabSz="914400" rtl="0" latinLnBrk="0">
        <a:lnSpc>
          <a:spcPct val="90000"/>
        </a:lnSpc>
        <a:spcBef>
          <a:spcPts val="1000"/>
        </a:spcBef>
        <a:spcAft>
          <a:spcPts val="0"/>
        </a:spcAft>
        <a:buClr>
          <a:srgbClr val="3F3F3F"/>
        </a:buClr>
        <a:buSzPts val="2400"/>
        <a:buFont typeface="Helvetica Neue Light"/>
        <a:buChar char="•"/>
        <a:tabLst/>
        <a:defRPr b="0" baseline="0" cap="none" i="0" spc="0" strike="noStrike" sz="2400" u="none">
          <a:solidFill>
            <a:srgbClr val="3F3F3F"/>
          </a:solidFill>
          <a:uFillTx/>
          <a:latin typeface="Helvetica Neue Light"/>
          <a:ea typeface="Helvetica Neue Light"/>
          <a:cs typeface="Helvetica Neue Light"/>
          <a:sym typeface="Helvetica Neue Light"/>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6.t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axel-sirota/ml-solr-course"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 Id="rId4"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eg"/><Relationship Id="rId4" Type="http://schemas.openxmlformats.org/officeDocument/2006/relationships/image" Target="../media/image6.png"/><Relationship Id="rId5" Type="http://schemas.openxmlformats.org/officeDocument/2006/relationships/image" Target="../media/image7.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1.tif"/></Relationships>

</file>

<file path=ppt/slides/_rels/slide73.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2.tif"/></Relationships>

</file>

<file path=ppt/slides/_rels/slide74.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3.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4.tif"/></Relationships>

</file>

<file path=ppt/slides/_rels/slide76.xml.rels><?xml version="1.0" encoding="UTF-8"?>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5.tif"/></Relationships>

</file>

<file path=ppt/slides/_rels/slide78.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6.tif"/></Relationships>

</file>

<file path=ppt/slides/_rels/slide79.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8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84.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7.tif"/></Relationships>

</file>

<file path=ppt/slides/_rels/slide85.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8.tif"/></Relationships>

</file>

<file path=ppt/slides/_rels/slide86.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9.tif"/></Relationships>

</file>

<file path=ppt/slides/_rels/slide87.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0.tif"/></Relationships>

</file>

<file path=ppt/slides/_rels/slide8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32.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Google Shape;74;p17"/>
          <p:cNvSpPr txBox="1"/>
          <p:nvPr/>
        </p:nvSpPr>
        <p:spPr>
          <a:xfrm>
            <a:off x="740074" y="263549"/>
            <a:ext cx="9736031" cy="85032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6000">
                <a:solidFill>
                  <a:srgbClr val="F17E3A"/>
                </a:solidFill>
                <a:latin typeface="Calibri"/>
                <a:ea typeface="Calibri"/>
                <a:cs typeface="Calibri"/>
                <a:sym typeface="Calibri"/>
              </a:defRPr>
            </a:lvl1pPr>
          </a:lstStyle>
          <a:p>
            <a:pPr/>
            <a:r>
              <a:t>Machine Learning for Search</a:t>
            </a:r>
          </a:p>
        </p:txBody>
      </p:sp>
      <p:sp>
        <p:nvSpPr>
          <p:cNvPr id="314" name="Google Shape;75;p17"/>
          <p:cNvSpPr txBox="1"/>
          <p:nvPr/>
        </p:nvSpPr>
        <p:spPr>
          <a:xfrm>
            <a:off x="2421950" y="1432124"/>
            <a:ext cx="4558551" cy="177742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6000">
                <a:solidFill>
                  <a:srgbClr val="F17E3A"/>
                </a:solidFill>
                <a:latin typeface="Calibri"/>
                <a:ea typeface="Calibri"/>
                <a:cs typeface="Calibri"/>
                <a:sym typeface="Calibri"/>
              </a:defRPr>
            </a:lvl1pPr>
          </a:lstStyle>
          <a:p>
            <a:pPr/>
            <a:r>
              <a:t>WELCOME!</a:t>
            </a:r>
          </a:p>
        </p:txBody>
      </p:sp>
      <p:sp>
        <p:nvSpPr>
          <p:cNvPr id="315" name="Google Shape;76;p17"/>
          <p:cNvSpPr txBox="1"/>
          <p:nvPr/>
        </p:nvSpPr>
        <p:spPr>
          <a:xfrm>
            <a:off x="1378574" y="5053874"/>
            <a:ext cx="4874402" cy="2029163"/>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lvl="1">
              <a:defRPr sz="3000">
                <a:latin typeface="Calibri"/>
                <a:ea typeface="Calibri"/>
                <a:cs typeface="Calibri"/>
                <a:sym typeface="Calibri"/>
              </a:defRPr>
            </a:pPr>
            <a:r>
              <a:t>Axel Sirota</a:t>
            </a:r>
          </a:p>
          <a:p>
            <a:pPr>
              <a:defRPr sz="3000">
                <a:latin typeface="Calibri"/>
                <a:ea typeface="Calibri"/>
                <a:cs typeface="Calibri"/>
                <a:sym typeface="Calibri"/>
              </a:defRPr>
            </a:pPr>
            <a:r>
              <a:t>AI </a:t>
            </a:r>
            <a:r>
              <a:t>Consultant</a:t>
            </a:r>
          </a:p>
          <a:p>
            <a:pPr/>
            <a:endParaRPr sz="3000">
              <a:latin typeface="Calibri"/>
              <a:ea typeface="Calibri"/>
              <a:cs typeface="Calibri"/>
              <a:sym typeface="Calibri"/>
            </a:endParaR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Google Shape;161;p25"/>
          <p:cNvSpPr txBox="1"/>
          <p:nvPr>
            <p:ph type="title"/>
          </p:nvPr>
        </p:nvSpPr>
        <p:spPr>
          <a:xfrm>
            <a:off x="952496" y="323999"/>
            <a:ext cx="11232002" cy="908101"/>
          </a:xfrm>
          <a:prstGeom prst="rect">
            <a:avLst/>
          </a:prstGeom>
        </p:spPr>
        <p:txBody>
          <a:bodyPr/>
          <a:lstStyle>
            <a:lvl1pPr>
              <a:defRPr b="1">
                <a:latin typeface="Helvetica Neue"/>
                <a:ea typeface="Helvetica Neue"/>
                <a:cs typeface="Helvetica Neue"/>
                <a:sym typeface="Helvetica Neue"/>
              </a:defRPr>
            </a:lvl1pPr>
          </a:lstStyle>
          <a:p>
            <a:pPr/>
            <a:r>
              <a:t>Objectives</a:t>
            </a:r>
          </a:p>
        </p:txBody>
      </p:sp>
      <p:sp>
        <p:nvSpPr>
          <p:cNvPr id="408" name="Google Shape;162;p25"/>
          <p:cNvSpPr txBox="1"/>
          <p:nvPr>
            <p:ph type="body" idx="1"/>
          </p:nvPr>
        </p:nvSpPr>
        <p:spPr>
          <a:xfrm>
            <a:off x="839999" y="1511999"/>
            <a:ext cx="10512002" cy="4680001"/>
          </a:xfrm>
          <a:prstGeom prst="rect">
            <a:avLst/>
          </a:prstGeom>
        </p:spPr>
        <p:txBody>
          <a:bodyPr/>
          <a:lstStyle/>
          <a:p>
            <a:pPr marL="0" indent="0">
              <a:spcBef>
                <a:spcPts val="0"/>
              </a:spcBef>
              <a:buSzTx/>
              <a:buNone/>
              <a:defRPr sz="2800">
                <a:solidFill>
                  <a:srgbClr val="595959"/>
                </a:solidFill>
                <a:latin typeface="Helvetica Neue"/>
                <a:ea typeface="Helvetica Neue"/>
                <a:cs typeface="Helvetica Neue"/>
                <a:sym typeface="Helvetica Neue"/>
              </a:defRPr>
            </a:pPr>
            <a:r>
              <a:t>At the end of this course you will be able to:</a:t>
            </a:r>
          </a:p>
          <a:p>
            <a:pPr marL="0" indent="0">
              <a:spcBef>
                <a:spcPts val="0"/>
              </a:spcBef>
              <a:buSzTx/>
              <a:buNone/>
              <a:defRPr sz="2800">
                <a:solidFill>
                  <a:srgbClr val="595959"/>
                </a:solidFill>
                <a:latin typeface="Helvetica Neue"/>
                <a:ea typeface="Helvetica Neue"/>
                <a:cs typeface="Helvetica Neue"/>
                <a:sym typeface="Helvetica Neue"/>
              </a:defRPr>
            </a:pPr>
          </a:p>
          <a:p>
            <a:pPr marL="280736" indent="-280736">
              <a:spcBef>
                <a:spcPts val="0"/>
              </a:spcBef>
              <a:buClrTx/>
              <a:buSzPct val="100000"/>
              <a:buFontTx/>
              <a:defRPr sz="2800">
                <a:solidFill>
                  <a:srgbClr val="595959"/>
                </a:solidFill>
                <a:latin typeface="Helvetica Neue"/>
                <a:ea typeface="Helvetica Neue"/>
                <a:cs typeface="Helvetica Neue"/>
                <a:sym typeface="Helvetica Neue"/>
              </a:defRPr>
            </a:pPr>
            <a:r>
              <a:t>Understand all the places were NLP can help in Search</a:t>
            </a:r>
          </a:p>
          <a:p>
            <a:pPr marL="280736" indent="-280736">
              <a:spcBef>
                <a:spcPts val="0"/>
              </a:spcBef>
              <a:buClrTx/>
              <a:buSzPct val="100000"/>
              <a:buFontTx/>
              <a:defRPr sz="2800">
                <a:solidFill>
                  <a:srgbClr val="595959"/>
                </a:solidFill>
                <a:latin typeface="Helvetica Neue"/>
                <a:ea typeface="Helvetica Neue"/>
                <a:cs typeface="Helvetica Neue"/>
                <a:sym typeface="Helvetica Neue"/>
              </a:defRPr>
            </a:pPr>
            <a:r>
              <a:t>Expand queries  to find for synonyms of nouns</a:t>
            </a:r>
          </a:p>
          <a:p>
            <a:pPr marL="280736" indent="-280736">
              <a:spcBef>
                <a:spcPts val="0"/>
              </a:spcBef>
              <a:buClrTx/>
              <a:buSzPct val="100000"/>
              <a:buFontTx/>
              <a:defRPr sz="2800">
                <a:solidFill>
                  <a:srgbClr val="595959"/>
                </a:solidFill>
                <a:latin typeface="Helvetica Neue"/>
                <a:ea typeface="Helvetica Neue"/>
                <a:cs typeface="Helvetica Neue"/>
                <a:sym typeface="Helvetica Neue"/>
              </a:defRPr>
            </a:pPr>
            <a:r>
              <a:t>Find alternative queries to execute in parallel to increase recall</a:t>
            </a:r>
          </a:p>
          <a:p>
            <a:pPr marL="280736" indent="-280736">
              <a:spcBef>
                <a:spcPts val="0"/>
              </a:spcBef>
              <a:buClrTx/>
              <a:buSzPct val="100000"/>
              <a:buFontTx/>
              <a:defRPr sz="2800">
                <a:solidFill>
                  <a:srgbClr val="595959"/>
                </a:solidFill>
                <a:latin typeface="Helvetica Neue"/>
                <a:ea typeface="Helvetica Neue"/>
                <a:cs typeface="Helvetica Neue"/>
                <a:sym typeface="Helvetica Neue"/>
              </a:defRPr>
            </a:pPr>
            <a:r>
              <a:t>Learn reranking algorithms to filter the original results by similarity</a:t>
            </a:r>
          </a:p>
          <a:p>
            <a:pPr marL="280736" indent="-280736">
              <a:spcBef>
                <a:spcPts val="0"/>
              </a:spcBef>
              <a:buClrTx/>
              <a:buSzPct val="100000"/>
              <a:buFontTx/>
              <a:defRPr sz="2800">
                <a:solidFill>
                  <a:srgbClr val="595959"/>
                </a:solidFill>
                <a:latin typeface="Helvetica Neue"/>
                <a:ea typeface="Helvetica Neue"/>
                <a:cs typeface="Helvetica Neue"/>
                <a:sym typeface="Helvetica Neue"/>
              </a:defRPr>
            </a:pPr>
            <a:r>
              <a:t>Learn distinctive tags of documents and index them for efficient use of indexes</a:t>
            </a:r>
          </a:p>
        </p:txBody>
      </p:sp>
      <p:sp>
        <p:nvSpPr>
          <p:cNvPr id="409" name="Google Shape;163;p25"/>
          <p:cNvSpPr txBox="1"/>
          <p:nvPr>
            <p:ph type="sldNum" sz="quarter" idx="2"/>
          </p:nvPr>
        </p:nvSpPr>
        <p:spPr>
          <a:xfrm>
            <a:off x="11591969" y="6529521"/>
            <a:ext cx="330059"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08">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40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408">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408">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408">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408">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1" fill="hold">
                                  <p:stCondLst>
                                    <p:cond delay="0"/>
                                  </p:stCondLst>
                                  <p:iterate type="el" backwards="0">
                                    <p:tmAbs val="0"/>
                                  </p:iterate>
                                  <p:childTnLst>
                                    <p:set>
                                      <p:cBhvr>
                                        <p:cTn id="31" fill="hold"/>
                                        <p:tgtEl>
                                          <p:spTgt spid="40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8" grpId="1"/>
    </p:bld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2" name="LAB: Enriching documents with NER"/>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Enriching documents with NER</a:t>
            </a:r>
          </a:p>
        </p:txBody>
      </p:sp>
      <p:sp>
        <p:nvSpPr>
          <p:cNvPr id="1163" name="Slide Number"/>
          <p:cNvSpPr txBox="1"/>
          <p:nvPr>
            <p:ph type="sldNum" sz="quarter" idx="2"/>
          </p:nvPr>
        </p:nvSpPr>
        <p:spPr>
          <a:xfrm>
            <a:off x="11535513" y="6529498"/>
            <a:ext cx="443039" cy="314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64"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1165" name="Google Shape;79;p11"/>
          <p:cNvSpPr txBox="1"/>
          <p:nvPr/>
        </p:nvSpPr>
        <p:spPr>
          <a:xfrm>
            <a:off x="374592" y="1977069"/>
            <a:ext cx="5329288" cy="2211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12409" indent="-212409">
              <a:lnSpc>
                <a:spcPct val="150000"/>
              </a:lnSpc>
              <a:buSzPct val="100000"/>
              <a:buChar char="•"/>
              <a:defRPr sz="2600">
                <a:solidFill>
                  <a:srgbClr val="595959"/>
                </a:solidFill>
                <a:latin typeface="Helvetica Neue Medium"/>
                <a:ea typeface="Helvetica Neue Medium"/>
                <a:cs typeface="Helvetica Neue Medium"/>
                <a:sym typeface="Helvetica Neue Medium"/>
              </a:defRPr>
            </a:pPr>
            <a:r>
              <a:t>Create a tags field with NER extracted tags</a:t>
            </a:r>
          </a:p>
          <a:p>
            <a:pPr marL="212409" indent="-212409">
              <a:lnSpc>
                <a:spcPct val="150000"/>
              </a:lnSpc>
              <a:buSzPct val="100000"/>
              <a:buChar char="•"/>
              <a:defRPr sz="2600">
                <a:solidFill>
                  <a:srgbClr val="595959"/>
                </a:solidFill>
                <a:latin typeface="Helvetica Neue Medium"/>
                <a:ea typeface="Helvetica Neue Medium"/>
                <a:cs typeface="Helvetica Neue Medium"/>
                <a:sym typeface="Helvetica Neue Medium"/>
              </a:defRPr>
            </a:pPr>
            <a:r>
              <a:t>Verify most useful queries still work</a:t>
            </a:r>
          </a:p>
        </p:txBody>
      </p:sp>
      <p:sp>
        <p:nvSpPr>
          <p:cNvPr id="1166" name="Allocated time: 20 minutes"/>
          <p:cNvSpPr txBox="1"/>
          <p:nvPr/>
        </p:nvSpPr>
        <p:spPr>
          <a:xfrm>
            <a:off x="447895" y="4489548"/>
            <a:ext cx="4056000" cy="3968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600">
                <a:solidFill>
                  <a:srgbClr val="595959"/>
                </a:solidFill>
                <a:latin typeface="Helvetica Neue Medium"/>
                <a:ea typeface="Helvetica Neue Medium"/>
                <a:cs typeface="Helvetica Neue Medium"/>
                <a:sym typeface="Helvetica Neue Medium"/>
              </a:defRPr>
            </a:lvl1pPr>
          </a:lstStyle>
          <a:p>
            <a:pPr/>
            <a:r>
              <a:t>Allocated time: 20 minutes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8" name="Pulse Check"/>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Pulse Check</a:t>
            </a:r>
          </a:p>
        </p:txBody>
      </p:sp>
      <p:sp>
        <p:nvSpPr>
          <p:cNvPr id="1169" name="Slide Number"/>
          <p:cNvSpPr txBox="1"/>
          <p:nvPr>
            <p:ph type="sldNum" sz="quarter" idx="2"/>
          </p:nvPr>
        </p:nvSpPr>
        <p:spPr>
          <a:xfrm>
            <a:off x="11535513" y="6529498"/>
            <a:ext cx="443039" cy="314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70"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2" name="Discussion Time"/>
          <p:cNvSpPr txBox="1"/>
          <p:nvPr>
            <p:ph type="title"/>
          </p:nvPr>
        </p:nvSpPr>
        <p:spPr>
          <a:prstGeom prst="rect">
            <a:avLst/>
          </a:prstGeom>
        </p:spPr>
        <p:txBody>
          <a:bodyPr/>
          <a:lstStyle/>
          <a:p>
            <a:pPr lvl="1">
              <a:defRPr b="1">
                <a:latin typeface="Helvetica Neue"/>
                <a:ea typeface="Helvetica Neue"/>
                <a:cs typeface="Helvetica Neue"/>
                <a:sym typeface="Helvetica Neue"/>
              </a:defRPr>
            </a:pPr>
            <a:r>
              <a:t>Discussion Time</a:t>
            </a:r>
          </a:p>
        </p:txBody>
      </p:sp>
      <p:sp>
        <p:nvSpPr>
          <p:cNvPr id="1173" name="Slide Number"/>
          <p:cNvSpPr txBox="1"/>
          <p:nvPr>
            <p:ph type="sldNum" sz="quarter" idx="2"/>
          </p:nvPr>
        </p:nvSpPr>
        <p:spPr>
          <a:xfrm>
            <a:off x="11535513" y="6529498"/>
            <a:ext cx="443039" cy="314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74"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1175" name="Google Shape;79;p11"/>
          <p:cNvSpPr txBox="1"/>
          <p:nvPr/>
        </p:nvSpPr>
        <p:spPr>
          <a:xfrm>
            <a:off x="374592" y="1977069"/>
            <a:ext cx="5579142" cy="16064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50000"/>
              </a:lnSpc>
              <a:defRPr sz="2600">
                <a:solidFill>
                  <a:srgbClr val="595959"/>
                </a:solidFill>
                <a:latin typeface="Helvetica Neue Medium"/>
                <a:ea typeface="Helvetica Neue Medium"/>
                <a:cs typeface="Helvetica Neue Medium"/>
                <a:sym typeface="Helvetica Neue Medium"/>
              </a:defRPr>
            </a:lvl1pPr>
          </a:lstStyle>
          <a:p>
            <a:pPr/>
            <a:r>
              <a:t>Do you have any use cases where NER may help you?</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7" name="Break: 15 minute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Break: 15 minutes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9" name="Bonus Lab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Bonus Labs</a:t>
            </a:r>
          </a:p>
        </p:txBody>
      </p:sp>
      <p:sp>
        <p:nvSpPr>
          <p:cNvPr id="1180" name="Slide Number"/>
          <p:cNvSpPr txBox="1"/>
          <p:nvPr>
            <p:ph type="sldNum" sz="quarter" idx="2"/>
          </p:nvPr>
        </p:nvSpPr>
        <p:spPr>
          <a:xfrm>
            <a:off x="11535513" y="6529498"/>
            <a:ext cx="443039" cy="314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81"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1182" name="Google Shape;79;p11"/>
          <p:cNvSpPr txBox="1"/>
          <p:nvPr/>
        </p:nvSpPr>
        <p:spPr>
          <a:xfrm>
            <a:off x="374592" y="1977069"/>
            <a:ext cx="5329288" cy="40256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12409" indent="-212409">
              <a:lnSpc>
                <a:spcPct val="150000"/>
              </a:lnSpc>
              <a:buSzPct val="100000"/>
              <a:buChar char="•"/>
              <a:defRPr sz="2600">
                <a:solidFill>
                  <a:srgbClr val="595959"/>
                </a:solidFill>
                <a:latin typeface="Helvetica Neue Medium"/>
                <a:ea typeface="Helvetica Neue Medium"/>
                <a:cs typeface="Helvetica Neue Medium"/>
                <a:sym typeface="Helvetica Neue Medium"/>
              </a:defRPr>
            </a:pPr>
            <a:r>
              <a:t>Feel free to use the remaining time to revisit the old core labs</a:t>
            </a:r>
          </a:p>
          <a:p>
            <a:pPr marL="212409" indent="-212409">
              <a:lnSpc>
                <a:spcPct val="150000"/>
              </a:lnSpc>
              <a:buSzPct val="100000"/>
              <a:buChar char="•"/>
              <a:defRPr sz="2600">
                <a:solidFill>
                  <a:srgbClr val="595959"/>
                </a:solidFill>
                <a:latin typeface="Helvetica Neue Medium"/>
                <a:ea typeface="Helvetica Neue Medium"/>
                <a:cs typeface="Helvetica Neue Medium"/>
                <a:sym typeface="Helvetica Neue Medium"/>
              </a:defRPr>
            </a:pPr>
            <a:r>
              <a:t>Or enjoy the 3 extra labs covering some extra topics that relate (LTR, Bi-LSTM on Sentiment, and Bi-LSTM on NER)</a:t>
            </a:r>
          </a:p>
          <a:p>
            <a:pPr marL="212409" indent="-212409">
              <a:lnSpc>
                <a:spcPct val="150000"/>
              </a:lnSpc>
              <a:buSzPct val="100000"/>
              <a:buChar char="•"/>
              <a:defRPr sz="2600">
                <a:solidFill>
                  <a:srgbClr val="595959"/>
                </a:solidFill>
                <a:latin typeface="Helvetica Neue Medium"/>
                <a:ea typeface="Helvetica Neue Medium"/>
                <a:cs typeface="Helvetica Neue Medium"/>
                <a:sym typeface="Helvetica Neue Medium"/>
              </a:defRPr>
            </a:pPr>
            <a:r>
              <a:t>I will be here for any questions!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95A46"/>
        </a:solidFill>
      </p:bgPr>
    </p:bg>
    <p:spTree>
      <p:nvGrpSpPr>
        <p:cNvPr id="1" name=""/>
        <p:cNvGrpSpPr/>
        <p:nvPr/>
      </p:nvGrpSpPr>
      <p:grpSpPr>
        <a:xfrm>
          <a:off x="0" y="0"/>
          <a:ext cx="0" cy="0"/>
          <a:chOff x="0" y="0"/>
          <a:chExt cx="0" cy="0"/>
        </a:xfrm>
      </p:grpSpPr>
      <p:pic>
        <p:nvPicPr>
          <p:cNvPr id="1184" name="Image" descr="Image"/>
          <p:cNvPicPr>
            <a:picLocks noChangeAspect="1"/>
          </p:cNvPicPr>
          <p:nvPr/>
        </p:nvPicPr>
        <p:blipFill>
          <a:blip r:embed="rId2">
            <a:extLst/>
          </a:blip>
          <a:stretch>
            <a:fillRect/>
          </a:stretch>
        </p:blipFill>
        <p:spPr>
          <a:xfrm>
            <a:off x="2628900" y="-38100"/>
            <a:ext cx="14343620" cy="7171810"/>
          </a:xfrm>
          <a:prstGeom prst="rect">
            <a:avLst/>
          </a:prstGeom>
          <a:ln w="12700">
            <a:miter lim="400000"/>
          </a:ln>
        </p:spPr>
      </p:pic>
      <p:sp>
        <p:nvSpPr>
          <p:cNvPr id="1185" name="Please Fill in Survey"/>
          <p:cNvSpPr txBox="1"/>
          <p:nvPr>
            <p:ph type="title"/>
          </p:nvPr>
        </p:nvSpPr>
        <p:spPr>
          <a:xfrm>
            <a:off x="184148" y="1162050"/>
            <a:ext cx="10985502" cy="2324100"/>
          </a:xfrm>
          <a:prstGeom prst="rect">
            <a:avLst/>
          </a:prstGeom>
        </p:spPr>
        <p:txBody>
          <a:bodyPr/>
          <a:lstStyle/>
          <a:p>
            <a:pPr/>
            <a:r>
              <a:t>Please Fill in Survey</a:t>
            </a:r>
          </a:p>
          <a:p>
            <a:pPr/>
          </a:p>
          <a:p>
            <a:pPr/>
            <a:r>
              <a:rPr spc="-48" sz="2400">
                <a:solidFill>
                  <a:srgbClr val="FFFFFF"/>
                </a:solidFill>
              </a:rPr>
              <a:t> </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7" name="Google Shape;189;p29"/>
          <p:cNvSpPr txBox="1"/>
          <p:nvPr>
            <p:ph type="ctrTitle"/>
          </p:nvPr>
        </p:nvSpPr>
        <p:spPr>
          <a:xfrm>
            <a:off x="4827990" y="1055915"/>
            <a:ext cx="7305600" cy="952501"/>
          </a:xfrm>
          <a:prstGeom prst="rect">
            <a:avLst/>
          </a:prstGeom>
        </p:spPr>
        <p:txBody>
          <a:bodyPr/>
          <a:lstStyle>
            <a:lvl1pPr indent="72000">
              <a:defRPr b="1" sz="3200">
                <a:latin typeface="Helvetica Neue"/>
                <a:ea typeface="Helvetica Neue"/>
                <a:cs typeface="Helvetica Neue"/>
                <a:sym typeface="Helvetica Neue"/>
              </a:defRPr>
            </a:lvl1pPr>
          </a:lstStyle>
          <a:p>
            <a:pPr/>
            <a:r>
              <a:t>THANK YOU</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Google Shape;182;p28"/>
          <p:cNvSpPr txBox="1"/>
          <p:nvPr>
            <p:ph type="title"/>
          </p:nvPr>
        </p:nvSpPr>
        <p:spPr>
          <a:xfrm>
            <a:off x="952496" y="323999"/>
            <a:ext cx="11232002" cy="908101"/>
          </a:xfrm>
          <a:prstGeom prst="rect">
            <a:avLst/>
          </a:prstGeom>
        </p:spPr>
        <p:txBody>
          <a:bodyPr/>
          <a:lstStyle>
            <a:lvl1pPr>
              <a:defRPr b="1">
                <a:latin typeface="Helvetica Neue"/>
                <a:ea typeface="Helvetica Neue"/>
                <a:cs typeface="Helvetica Neue"/>
                <a:sym typeface="Helvetica Neue"/>
              </a:defRPr>
            </a:lvl1pPr>
          </a:lstStyle>
          <a:p>
            <a:pPr/>
            <a:r>
              <a:t>Structure of the Course / Course Takeaways</a:t>
            </a:r>
          </a:p>
        </p:txBody>
      </p:sp>
      <p:sp>
        <p:nvSpPr>
          <p:cNvPr id="414" name="Google Shape;183;p28"/>
          <p:cNvSpPr txBox="1"/>
          <p:nvPr>
            <p:ph type="body" idx="1"/>
          </p:nvPr>
        </p:nvSpPr>
        <p:spPr>
          <a:xfrm>
            <a:off x="839999" y="1511999"/>
            <a:ext cx="10512002" cy="4680001"/>
          </a:xfrm>
          <a:prstGeom prst="rect">
            <a:avLst/>
          </a:prstGeom>
        </p:spPr>
        <p:txBody>
          <a:bodyPr/>
          <a:lstStyle/>
          <a:p>
            <a:pPr>
              <a:spcBef>
                <a:spcPts val="0"/>
              </a:spcBef>
            </a:pPr>
            <a:r>
              <a:t>We will be using a Github repository for labs throughout the training</a:t>
            </a:r>
          </a:p>
          <a:p>
            <a:pPr>
              <a:spcBef>
                <a:spcPts val="0"/>
              </a:spcBef>
            </a:pPr>
            <a:r>
              <a:t>The labs will be held in CentOS Workstations provided by you during introductions.</a:t>
            </a:r>
          </a:p>
          <a:p>
            <a:pPr>
              <a:spcBef>
                <a:spcPts val="0"/>
              </a:spcBef>
            </a:pPr>
            <a:r>
              <a:t>These workstations are accessed by the browser with user and password </a:t>
            </a:r>
          </a:p>
          <a:p>
            <a:pPr>
              <a:spcBef>
                <a:spcPts val="0"/>
              </a:spcBef>
            </a:pPr>
            <a:r>
              <a:t>Download the code and instructions for labs here: </a:t>
            </a:r>
            <a:r>
              <a:rPr u="sng">
                <a:solidFill>
                  <a:srgbClr val="0563C1"/>
                </a:solidFill>
                <a:uFill>
                  <a:solidFill>
                    <a:srgbClr val="0563C1"/>
                  </a:solidFill>
                </a:uFill>
                <a:hlinkClick r:id="rId3" invalidUrl="" action="" tgtFrame="" tooltip="" history="1" highlightClick="0" endSnd="0"/>
              </a:rPr>
              <a:t>https://github.com/axel-sirota/ml-solr-course</a:t>
            </a:r>
            <a:r>
              <a:t> </a:t>
            </a:r>
          </a:p>
          <a:p>
            <a:pPr>
              <a:spcBef>
                <a:spcPts val="0"/>
              </a:spcBef>
            </a:pPr>
            <a:r>
              <a:t>The slides were sent by mail</a:t>
            </a:r>
          </a:p>
        </p:txBody>
      </p:sp>
      <p:sp>
        <p:nvSpPr>
          <p:cNvPr id="415" name="Google Shape;184;p28"/>
          <p:cNvSpPr txBox="1"/>
          <p:nvPr>
            <p:ph type="sldNum" sz="quarter" idx="2"/>
          </p:nvPr>
        </p:nvSpPr>
        <p:spPr>
          <a:xfrm>
            <a:off x="11591969" y="6529521"/>
            <a:ext cx="330059"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1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1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1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1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14"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Google Shape;168;p26"/>
          <p:cNvSpPr txBox="1"/>
          <p:nvPr>
            <p:ph type="title"/>
          </p:nvPr>
        </p:nvSpPr>
        <p:spPr>
          <a:xfrm>
            <a:off x="984538" y="340021"/>
            <a:ext cx="11232002" cy="908101"/>
          </a:xfrm>
          <a:prstGeom prst="rect">
            <a:avLst/>
          </a:prstGeom>
        </p:spPr>
        <p:txBody>
          <a:bodyPr/>
          <a:lstStyle>
            <a:lvl1pPr>
              <a:defRPr b="1">
                <a:latin typeface="Helvetica Neue"/>
                <a:ea typeface="Helvetica Neue"/>
                <a:cs typeface="Helvetica Neue"/>
                <a:sym typeface="Helvetica Neue"/>
              </a:defRPr>
            </a:lvl1pPr>
          </a:lstStyle>
          <a:p>
            <a:pPr/>
            <a:r>
              <a:t>Agenda</a:t>
            </a:r>
          </a:p>
        </p:txBody>
      </p:sp>
      <p:sp>
        <p:nvSpPr>
          <p:cNvPr id="420" name="Google Shape;170;p26"/>
          <p:cNvSpPr txBox="1"/>
          <p:nvPr>
            <p:ph type="sldNum" sz="quarter" idx="2"/>
          </p:nvPr>
        </p:nvSpPr>
        <p:spPr>
          <a:xfrm>
            <a:off x="11591969" y="6529521"/>
            <a:ext cx="330059"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1" name="Línea"/>
          <p:cNvSpPr/>
          <p:nvPr/>
        </p:nvSpPr>
        <p:spPr>
          <a:xfrm>
            <a:off x="335145" y="3926726"/>
            <a:ext cx="11366942" cy="1"/>
          </a:xfrm>
          <a:prstGeom prst="line">
            <a:avLst/>
          </a:prstGeom>
          <a:ln w="25400">
            <a:solidFill>
              <a:srgbClr val="F57D24"/>
            </a:solidFill>
          </a:ln>
          <a:effectLst>
            <a:outerShdw sx="100000" sy="100000" kx="0" ky="0" algn="b" rotWithShape="0" blurRad="38100" dist="20000" dir="5400000">
              <a:srgbClr val="000000">
                <a:alpha val="38000"/>
              </a:srgbClr>
            </a:outerShdw>
          </a:effectLst>
        </p:spPr>
        <p:txBody>
          <a:bodyPr lIns="45718" tIns="45718" rIns="45718" bIns="45718"/>
          <a:lstStyle/>
          <a:p>
            <a:pPr>
              <a:defRPr>
                <a:solidFill>
                  <a:srgbClr val="D3002D"/>
                </a:solidFill>
              </a:defRPr>
            </a:pPr>
          </a:p>
        </p:txBody>
      </p:sp>
      <p:sp>
        <p:nvSpPr>
          <p:cNvPr id="422" name="Introduction…"/>
          <p:cNvSpPr/>
          <p:nvPr/>
        </p:nvSpPr>
        <p:spPr>
          <a:xfrm>
            <a:off x="185163" y="1522940"/>
            <a:ext cx="2671367"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418"/>
                </a:lnTo>
                <a:lnTo>
                  <a:pt x="13196" y="17418"/>
                </a:lnTo>
                <a:lnTo>
                  <a:pt x="14620" y="21600"/>
                </a:lnTo>
                <a:lnTo>
                  <a:pt x="16042" y="17418"/>
                </a:lnTo>
                <a:lnTo>
                  <a:pt x="21600" y="17418"/>
                </a:lnTo>
                <a:lnTo>
                  <a:pt x="21600" y="0"/>
                </a:lnTo>
                <a:lnTo>
                  <a:pt x="0"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Introduction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Introductions</a:t>
            </a:r>
          </a:p>
          <a:p>
            <a:pPr marL="180473" indent="-180473">
              <a:buSzPct val="100000"/>
              <a:buChar char="•"/>
              <a:defRPr sz="1800">
                <a:latin typeface="Helvetica Neue Light"/>
                <a:ea typeface="Helvetica Neue Light"/>
                <a:cs typeface="Helvetica Neue Light"/>
                <a:sym typeface="Helvetica Neue Light"/>
              </a:defRPr>
            </a:pPr>
            <a:r>
              <a:t>Expectations</a:t>
            </a:r>
          </a:p>
          <a:p>
            <a:pPr marL="180473" indent="-180473">
              <a:buSzPct val="100000"/>
              <a:buChar char="•"/>
              <a:defRPr sz="1800">
                <a:latin typeface="Helvetica Neue Light"/>
                <a:ea typeface="Helvetica Neue Light"/>
                <a:cs typeface="Helvetica Neue Light"/>
                <a:sym typeface="Helvetica Neue Light"/>
              </a:defRPr>
            </a:pPr>
            <a:r>
              <a:t>Overview of Apache Solr</a:t>
            </a:r>
          </a:p>
          <a:p>
            <a:pPr marL="180473" indent="-180473">
              <a:buSzPct val="100000"/>
              <a:buChar char="•"/>
              <a:defRPr sz="1800">
                <a:latin typeface="Helvetica Neue Light"/>
                <a:ea typeface="Helvetica Neue Light"/>
                <a:cs typeface="Helvetica Neue Light"/>
                <a:sym typeface="Helvetica Neue Light"/>
              </a:defRPr>
            </a:pPr>
            <a:r>
              <a:t>What is Neural Search?</a:t>
            </a:r>
          </a:p>
        </p:txBody>
      </p:sp>
      <p:sp>
        <p:nvSpPr>
          <p:cNvPr id="423" name="Synonyms…"/>
          <p:cNvSpPr/>
          <p:nvPr/>
        </p:nvSpPr>
        <p:spPr>
          <a:xfrm>
            <a:off x="851437" y="3920631"/>
            <a:ext cx="2750741"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96" y="0"/>
                </a:moveTo>
                <a:lnTo>
                  <a:pt x="13638" y="4329"/>
                </a:lnTo>
                <a:lnTo>
                  <a:pt x="0" y="4329"/>
                </a:lnTo>
                <a:lnTo>
                  <a:pt x="0" y="21600"/>
                </a:lnTo>
                <a:lnTo>
                  <a:pt x="21600" y="21600"/>
                </a:lnTo>
                <a:lnTo>
                  <a:pt x="21600" y="4329"/>
                </a:lnTo>
                <a:lnTo>
                  <a:pt x="16352" y="4329"/>
                </a:lnTo>
                <a:lnTo>
                  <a:pt x="14996"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Synonyms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Neural Networks</a:t>
            </a:r>
          </a:p>
          <a:p>
            <a:pPr marL="180473" indent="-180473">
              <a:buSzPct val="100000"/>
              <a:buChar char="•"/>
              <a:defRPr sz="1800">
                <a:latin typeface="Helvetica Neue Light"/>
                <a:ea typeface="Helvetica Neue Light"/>
                <a:cs typeface="Helvetica Neue Light"/>
                <a:sym typeface="Helvetica Neue Light"/>
              </a:defRPr>
            </a:pPr>
            <a:r>
              <a:t>Word2vec</a:t>
            </a:r>
          </a:p>
          <a:p>
            <a:pPr marL="180473" indent="-180473">
              <a:buSzPct val="100000"/>
              <a:buChar char="•"/>
              <a:defRPr sz="1800">
                <a:latin typeface="Helvetica Neue Light"/>
                <a:ea typeface="Helvetica Neue Light"/>
                <a:cs typeface="Helvetica Neue Light"/>
                <a:sym typeface="Helvetica Neue Light"/>
              </a:defRPr>
            </a:pPr>
            <a:r>
              <a:t>CBOW and Skip-Gram</a:t>
            </a:r>
          </a:p>
        </p:txBody>
      </p:sp>
      <p:sp>
        <p:nvSpPr>
          <p:cNvPr id="424" name="Ranking…"/>
          <p:cNvSpPr/>
          <p:nvPr/>
        </p:nvSpPr>
        <p:spPr>
          <a:xfrm>
            <a:off x="3704490" y="1641041"/>
            <a:ext cx="3087688" cy="2294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059"/>
                </a:lnTo>
                <a:lnTo>
                  <a:pt x="3593" y="15059"/>
                </a:lnTo>
                <a:lnTo>
                  <a:pt x="4803" y="21600"/>
                </a:lnTo>
                <a:lnTo>
                  <a:pt x="6011" y="15059"/>
                </a:lnTo>
                <a:lnTo>
                  <a:pt x="21600" y="15059"/>
                </a:lnTo>
                <a:lnTo>
                  <a:pt x="21600" y="0"/>
                </a:lnTo>
                <a:lnTo>
                  <a:pt x="0"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Ranking</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Doc2Vec</a:t>
            </a:r>
          </a:p>
          <a:p>
            <a:pPr marL="180473" indent="-180473">
              <a:buSzPct val="100000"/>
              <a:buChar char="•"/>
              <a:defRPr sz="1800">
                <a:latin typeface="Helvetica Neue Light"/>
                <a:ea typeface="Helvetica Neue Light"/>
                <a:cs typeface="Helvetica Neue Light"/>
                <a:sym typeface="Helvetica Neue Light"/>
              </a:defRPr>
            </a:pPr>
            <a:r>
              <a:t>PD-DM and DBOW</a:t>
            </a:r>
          </a:p>
          <a:p>
            <a:pPr marL="180473" indent="-180473">
              <a:buSzPct val="100000"/>
              <a:buChar char="•"/>
              <a:defRPr sz="1800">
                <a:latin typeface="Helvetica Neue Light"/>
                <a:ea typeface="Helvetica Neue Light"/>
                <a:cs typeface="Helvetica Neue Light"/>
                <a:sym typeface="Helvetica Neue Light"/>
              </a:defRPr>
            </a:pPr>
            <a:r>
              <a:t>Learning to Rank</a:t>
            </a:r>
          </a:p>
        </p:txBody>
      </p:sp>
      <p:sp>
        <p:nvSpPr>
          <p:cNvPr id="425" name="Text Generation…"/>
          <p:cNvSpPr/>
          <p:nvPr/>
        </p:nvSpPr>
        <p:spPr>
          <a:xfrm>
            <a:off x="4552156" y="3941268"/>
            <a:ext cx="3087688" cy="2038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08" y="0"/>
                </a:moveTo>
                <a:lnTo>
                  <a:pt x="14898" y="4794"/>
                </a:lnTo>
                <a:lnTo>
                  <a:pt x="0" y="4794"/>
                </a:lnTo>
                <a:lnTo>
                  <a:pt x="0" y="21600"/>
                </a:lnTo>
                <a:lnTo>
                  <a:pt x="21600" y="21600"/>
                </a:lnTo>
                <a:lnTo>
                  <a:pt x="21600" y="4794"/>
                </a:lnTo>
                <a:lnTo>
                  <a:pt x="17319" y="4794"/>
                </a:lnTo>
                <a:lnTo>
                  <a:pt x="16108"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Text Generation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RNN</a:t>
            </a:r>
          </a:p>
          <a:p>
            <a:pPr marL="180473" indent="-180473">
              <a:buSzPct val="100000"/>
              <a:buChar char="•"/>
              <a:defRPr sz="1800">
                <a:latin typeface="Helvetica Neue Light"/>
                <a:ea typeface="Helvetica Neue Light"/>
                <a:cs typeface="Helvetica Neue Light"/>
                <a:sym typeface="Helvetica Neue Light"/>
              </a:defRPr>
            </a:pPr>
            <a:r>
              <a:t>GRU and LSTM</a:t>
            </a:r>
          </a:p>
          <a:p>
            <a:pPr marL="180473" indent="-180473">
              <a:buSzPct val="100000"/>
              <a:buChar char="•"/>
              <a:defRPr sz="1800">
                <a:latin typeface="Helvetica Neue Light"/>
                <a:ea typeface="Helvetica Neue Light"/>
                <a:cs typeface="Helvetica Neue Light"/>
                <a:sym typeface="Helvetica Neue Light"/>
              </a:defRPr>
            </a:pPr>
            <a:r>
              <a:t>Transformers</a:t>
            </a:r>
          </a:p>
        </p:txBody>
      </p:sp>
      <p:sp>
        <p:nvSpPr>
          <p:cNvPr id="426" name="NER…"/>
          <p:cNvSpPr/>
          <p:nvPr/>
        </p:nvSpPr>
        <p:spPr>
          <a:xfrm>
            <a:off x="7829844" y="1699792"/>
            <a:ext cx="3087689" cy="2271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766"/>
                </a:lnTo>
                <a:lnTo>
                  <a:pt x="4084" y="15766"/>
                </a:lnTo>
                <a:lnTo>
                  <a:pt x="5294" y="21600"/>
                </a:lnTo>
                <a:lnTo>
                  <a:pt x="6502" y="15766"/>
                </a:lnTo>
                <a:lnTo>
                  <a:pt x="21600" y="15766"/>
                </a:lnTo>
                <a:lnTo>
                  <a:pt x="21600" y="0"/>
                </a:lnTo>
                <a:lnTo>
                  <a:pt x="0"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NER</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Spacy NER</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p>
        </p:txBody>
      </p:sp>
      <p:sp>
        <p:nvSpPr>
          <p:cNvPr id="427" name="Next Steps…"/>
          <p:cNvSpPr/>
          <p:nvPr/>
        </p:nvSpPr>
        <p:spPr>
          <a:xfrm>
            <a:off x="8589822" y="3912887"/>
            <a:ext cx="3087688" cy="2081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35" y="0"/>
                </a:moveTo>
                <a:lnTo>
                  <a:pt x="5925" y="4391"/>
                </a:lnTo>
                <a:lnTo>
                  <a:pt x="0" y="4391"/>
                </a:lnTo>
                <a:lnTo>
                  <a:pt x="0" y="21600"/>
                </a:lnTo>
                <a:lnTo>
                  <a:pt x="21600" y="21600"/>
                </a:lnTo>
                <a:lnTo>
                  <a:pt x="21600" y="4391"/>
                </a:lnTo>
                <a:lnTo>
                  <a:pt x="8343" y="4391"/>
                </a:lnTo>
                <a:lnTo>
                  <a:pt x="7135"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Next Steps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Closing thoughts</a:t>
            </a:r>
          </a:p>
          <a:p>
            <a:pPr marL="180473" indent="-180473">
              <a:buSzPct val="100000"/>
              <a:buChar char="•"/>
              <a:defRPr sz="1800">
                <a:latin typeface="Helvetica Neue Light"/>
                <a:ea typeface="Helvetica Neue Light"/>
                <a:cs typeface="Helvetica Neue Light"/>
                <a:sym typeface="Helvetica Neue Light"/>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Google Shape;168;p26"/>
          <p:cNvSpPr txBox="1"/>
          <p:nvPr>
            <p:ph type="title"/>
          </p:nvPr>
        </p:nvSpPr>
        <p:spPr>
          <a:xfrm>
            <a:off x="984538" y="340021"/>
            <a:ext cx="11232002" cy="908101"/>
          </a:xfrm>
          <a:prstGeom prst="rect">
            <a:avLst/>
          </a:prstGeom>
        </p:spPr>
        <p:txBody>
          <a:bodyPr/>
          <a:lstStyle>
            <a:lvl1pPr>
              <a:defRPr b="1">
                <a:latin typeface="Helvetica Neue"/>
                <a:ea typeface="Helvetica Neue"/>
                <a:cs typeface="Helvetica Neue"/>
                <a:sym typeface="Helvetica Neue"/>
              </a:defRPr>
            </a:lvl1pPr>
          </a:lstStyle>
          <a:p>
            <a:pPr/>
            <a:r>
              <a:t>Agenda</a:t>
            </a:r>
          </a:p>
        </p:txBody>
      </p:sp>
      <p:sp>
        <p:nvSpPr>
          <p:cNvPr id="432" name="Google Shape;170;p26"/>
          <p:cNvSpPr txBox="1"/>
          <p:nvPr>
            <p:ph type="sldNum" sz="quarter" idx="2"/>
          </p:nvPr>
        </p:nvSpPr>
        <p:spPr>
          <a:xfrm>
            <a:off x="11591969" y="6529521"/>
            <a:ext cx="330059"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3" name="Línea"/>
          <p:cNvSpPr/>
          <p:nvPr/>
        </p:nvSpPr>
        <p:spPr>
          <a:xfrm>
            <a:off x="335145" y="3926726"/>
            <a:ext cx="11366942" cy="1"/>
          </a:xfrm>
          <a:prstGeom prst="line">
            <a:avLst/>
          </a:prstGeom>
          <a:ln w="25400">
            <a:solidFill>
              <a:srgbClr val="F57D24"/>
            </a:solidFill>
          </a:ln>
          <a:effectLst>
            <a:outerShdw sx="100000" sy="100000" kx="0" ky="0" algn="b" rotWithShape="0" blurRad="38100" dist="20000" dir="5400000">
              <a:srgbClr val="000000">
                <a:alpha val="38000"/>
              </a:srgbClr>
            </a:outerShdw>
          </a:effectLst>
        </p:spPr>
        <p:txBody>
          <a:bodyPr lIns="45718" tIns="45718" rIns="45718" bIns="45718"/>
          <a:lstStyle/>
          <a:p>
            <a:pPr>
              <a:defRPr>
                <a:solidFill>
                  <a:srgbClr val="D3002D"/>
                </a:solidFill>
              </a:defRPr>
            </a:pPr>
          </a:p>
        </p:txBody>
      </p:sp>
      <p:sp>
        <p:nvSpPr>
          <p:cNvPr id="434" name="Introduction…"/>
          <p:cNvSpPr/>
          <p:nvPr/>
        </p:nvSpPr>
        <p:spPr>
          <a:xfrm>
            <a:off x="185163" y="1522940"/>
            <a:ext cx="2671367"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418"/>
                </a:lnTo>
                <a:lnTo>
                  <a:pt x="13196" y="17418"/>
                </a:lnTo>
                <a:lnTo>
                  <a:pt x="14620" y="21600"/>
                </a:lnTo>
                <a:lnTo>
                  <a:pt x="16042" y="17418"/>
                </a:lnTo>
                <a:lnTo>
                  <a:pt x="21600" y="17418"/>
                </a:lnTo>
                <a:lnTo>
                  <a:pt x="21600" y="0"/>
                </a:lnTo>
                <a:lnTo>
                  <a:pt x="0"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Introduction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Introductions</a:t>
            </a:r>
          </a:p>
          <a:p>
            <a:pPr marL="180473" indent="-180473">
              <a:buSzPct val="100000"/>
              <a:buChar char="•"/>
              <a:defRPr sz="1800">
                <a:latin typeface="Helvetica Neue Light"/>
                <a:ea typeface="Helvetica Neue Light"/>
                <a:cs typeface="Helvetica Neue Light"/>
                <a:sym typeface="Helvetica Neue Light"/>
              </a:defRPr>
            </a:pPr>
            <a:r>
              <a:t>Expectations</a:t>
            </a:r>
          </a:p>
          <a:p>
            <a:pPr marL="180473" indent="-180473">
              <a:buSzPct val="100000"/>
              <a:buChar char="•"/>
              <a:defRPr sz="1800">
                <a:latin typeface="Helvetica Neue Light"/>
                <a:ea typeface="Helvetica Neue Light"/>
                <a:cs typeface="Helvetica Neue Light"/>
                <a:sym typeface="Helvetica Neue Light"/>
              </a:defRPr>
            </a:pPr>
            <a:r>
              <a:t>Overview of Apache Solr</a:t>
            </a:r>
          </a:p>
          <a:p>
            <a:pPr marL="180473" indent="-180473">
              <a:buSzPct val="100000"/>
              <a:buChar char="•"/>
              <a:defRPr sz="1800">
                <a:latin typeface="Helvetica Neue Light"/>
                <a:ea typeface="Helvetica Neue Light"/>
                <a:cs typeface="Helvetica Neue Light"/>
                <a:sym typeface="Helvetica Neue Light"/>
              </a:defRPr>
            </a:pPr>
            <a:r>
              <a:t>What is Neural Search?</a:t>
            </a:r>
          </a:p>
        </p:txBody>
      </p:sp>
      <p:sp>
        <p:nvSpPr>
          <p:cNvPr id="435" name="Synonyms…"/>
          <p:cNvSpPr/>
          <p:nvPr/>
        </p:nvSpPr>
        <p:spPr>
          <a:xfrm>
            <a:off x="851437" y="3920631"/>
            <a:ext cx="2750741"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96" y="0"/>
                </a:moveTo>
                <a:lnTo>
                  <a:pt x="13638" y="4329"/>
                </a:lnTo>
                <a:lnTo>
                  <a:pt x="0" y="4329"/>
                </a:lnTo>
                <a:lnTo>
                  <a:pt x="0" y="21600"/>
                </a:lnTo>
                <a:lnTo>
                  <a:pt x="21600" y="21600"/>
                </a:lnTo>
                <a:lnTo>
                  <a:pt x="21600" y="4329"/>
                </a:lnTo>
                <a:lnTo>
                  <a:pt x="16352" y="4329"/>
                </a:lnTo>
                <a:lnTo>
                  <a:pt x="14996"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Synonyms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Neural Networks</a:t>
            </a:r>
          </a:p>
          <a:p>
            <a:pPr marL="180473" indent="-180473">
              <a:buSzPct val="100000"/>
              <a:buChar char="•"/>
              <a:defRPr sz="1800">
                <a:latin typeface="Helvetica Neue Light"/>
                <a:ea typeface="Helvetica Neue Light"/>
                <a:cs typeface="Helvetica Neue Light"/>
                <a:sym typeface="Helvetica Neue Light"/>
              </a:defRPr>
            </a:pPr>
            <a:r>
              <a:t>Word2vec</a:t>
            </a:r>
          </a:p>
          <a:p>
            <a:pPr marL="180473" indent="-180473">
              <a:buSzPct val="100000"/>
              <a:buChar char="•"/>
              <a:defRPr sz="1800">
                <a:latin typeface="Helvetica Neue Light"/>
                <a:ea typeface="Helvetica Neue Light"/>
                <a:cs typeface="Helvetica Neue Light"/>
                <a:sym typeface="Helvetica Neue Light"/>
              </a:defRPr>
            </a:pPr>
            <a:r>
              <a:t>CBOW and Skip-Gram</a:t>
            </a:r>
          </a:p>
        </p:txBody>
      </p:sp>
      <p:sp>
        <p:nvSpPr>
          <p:cNvPr id="436" name="Ranking…"/>
          <p:cNvSpPr/>
          <p:nvPr/>
        </p:nvSpPr>
        <p:spPr>
          <a:xfrm>
            <a:off x="3704490" y="1641041"/>
            <a:ext cx="3087688" cy="2294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059"/>
                </a:lnTo>
                <a:lnTo>
                  <a:pt x="3593" y="15059"/>
                </a:lnTo>
                <a:lnTo>
                  <a:pt x="4803" y="21600"/>
                </a:lnTo>
                <a:lnTo>
                  <a:pt x="6011" y="15059"/>
                </a:lnTo>
                <a:lnTo>
                  <a:pt x="21600" y="15059"/>
                </a:lnTo>
                <a:lnTo>
                  <a:pt x="21600" y="0"/>
                </a:lnTo>
                <a:lnTo>
                  <a:pt x="0"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Ranking</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Doc2Vec</a:t>
            </a:r>
          </a:p>
          <a:p>
            <a:pPr marL="180473" indent="-180473">
              <a:buSzPct val="100000"/>
              <a:buChar char="•"/>
              <a:defRPr sz="1800">
                <a:latin typeface="Helvetica Neue Light"/>
                <a:ea typeface="Helvetica Neue Light"/>
                <a:cs typeface="Helvetica Neue Light"/>
                <a:sym typeface="Helvetica Neue Light"/>
              </a:defRPr>
            </a:pPr>
            <a:r>
              <a:t>PD-DM and DBOW</a:t>
            </a:r>
          </a:p>
          <a:p>
            <a:pPr marL="180473" indent="-180473">
              <a:buSzPct val="100000"/>
              <a:buChar char="•"/>
              <a:defRPr sz="1800">
                <a:latin typeface="Helvetica Neue Light"/>
                <a:ea typeface="Helvetica Neue Light"/>
                <a:cs typeface="Helvetica Neue Light"/>
                <a:sym typeface="Helvetica Neue Light"/>
              </a:defRPr>
            </a:pPr>
            <a:r>
              <a:t>Learning to Rank</a:t>
            </a:r>
          </a:p>
        </p:txBody>
      </p:sp>
      <p:sp>
        <p:nvSpPr>
          <p:cNvPr id="437" name="Text Generation…"/>
          <p:cNvSpPr/>
          <p:nvPr/>
        </p:nvSpPr>
        <p:spPr>
          <a:xfrm>
            <a:off x="4552156" y="3941268"/>
            <a:ext cx="3087688" cy="2038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08" y="0"/>
                </a:moveTo>
                <a:lnTo>
                  <a:pt x="14898" y="4794"/>
                </a:lnTo>
                <a:lnTo>
                  <a:pt x="0" y="4794"/>
                </a:lnTo>
                <a:lnTo>
                  <a:pt x="0" y="21600"/>
                </a:lnTo>
                <a:lnTo>
                  <a:pt x="21600" y="21600"/>
                </a:lnTo>
                <a:lnTo>
                  <a:pt x="21600" y="4794"/>
                </a:lnTo>
                <a:lnTo>
                  <a:pt x="17319" y="4794"/>
                </a:lnTo>
                <a:lnTo>
                  <a:pt x="16108"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Text Generation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RNN</a:t>
            </a:r>
          </a:p>
          <a:p>
            <a:pPr marL="180473" indent="-180473">
              <a:buSzPct val="100000"/>
              <a:buChar char="•"/>
              <a:defRPr sz="1800">
                <a:latin typeface="Helvetica Neue Light"/>
                <a:ea typeface="Helvetica Neue Light"/>
                <a:cs typeface="Helvetica Neue Light"/>
                <a:sym typeface="Helvetica Neue Light"/>
              </a:defRPr>
            </a:pPr>
            <a:r>
              <a:t>GRU and LSTM</a:t>
            </a:r>
          </a:p>
          <a:p>
            <a:pPr marL="180473" indent="-180473">
              <a:buSzPct val="100000"/>
              <a:buChar char="•"/>
              <a:defRPr sz="1800">
                <a:latin typeface="Helvetica Neue Light"/>
                <a:ea typeface="Helvetica Neue Light"/>
                <a:cs typeface="Helvetica Neue Light"/>
                <a:sym typeface="Helvetica Neue Light"/>
              </a:defRPr>
            </a:pPr>
            <a:r>
              <a:t>Transformers</a:t>
            </a:r>
          </a:p>
        </p:txBody>
      </p:sp>
      <p:sp>
        <p:nvSpPr>
          <p:cNvPr id="438" name="NER…"/>
          <p:cNvSpPr/>
          <p:nvPr/>
        </p:nvSpPr>
        <p:spPr>
          <a:xfrm>
            <a:off x="7829844" y="1699792"/>
            <a:ext cx="3087689" cy="2271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766"/>
                </a:lnTo>
                <a:lnTo>
                  <a:pt x="4084" y="15766"/>
                </a:lnTo>
                <a:lnTo>
                  <a:pt x="5294" y="21600"/>
                </a:lnTo>
                <a:lnTo>
                  <a:pt x="6502" y="15766"/>
                </a:lnTo>
                <a:lnTo>
                  <a:pt x="21600" y="15766"/>
                </a:lnTo>
                <a:lnTo>
                  <a:pt x="21600" y="0"/>
                </a:lnTo>
                <a:lnTo>
                  <a:pt x="0"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NER</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Spacy NER</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p>
        </p:txBody>
      </p:sp>
      <p:sp>
        <p:nvSpPr>
          <p:cNvPr id="439" name="Next Steps…"/>
          <p:cNvSpPr/>
          <p:nvPr/>
        </p:nvSpPr>
        <p:spPr>
          <a:xfrm>
            <a:off x="8589822" y="3912887"/>
            <a:ext cx="3087688" cy="2081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35" y="0"/>
                </a:moveTo>
                <a:lnTo>
                  <a:pt x="5925" y="4391"/>
                </a:lnTo>
                <a:lnTo>
                  <a:pt x="0" y="4391"/>
                </a:lnTo>
                <a:lnTo>
                  <a:pt x="0" y="21600"/>
                </a:lnTo>
                <a:lnTo>
                  <a:pt x="21600" y="21600"/>
                </a:lnTo>
                <a:lnTo>
                  <a:pt x="21600" y="4391"/>
                </a:lnTo>
                <a:lnTo>
                  <a:pt x="8343" y="4391"/>
                </a:lnTo>
                <a:lnTo>
                  <a:pt x="7135"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Next Steps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Closing thoughts</a:t>
            </a:r>
          </a:p>
          <a:p>
            <a:pPr marL="180473" indent="-180473">
              <a:buSzPct val="100000"/>
              <a:buChar char="•"/>
              <a:defRPr sz="1800">
                <a:latin typeface="Helvetica Neue Light"/>
                <a:ea typeface="Helvetica Neue Light"/>
                <a:cs typeface="Helvetica Neue Light"/>
                <a:sym typeface="Helvetica Neue Light"/>
              </a:defRPr>
            </a:pPr>
          </a:p>
        </p:txBody>
      </p:sp>
      <p:sp>
        <p:nvSpPr>
          <p:cNvPr id="440" name="Rounded Rectangle"/>
          <p:cNvSpPr/>
          <p:nvPr/>
        </p:nvSpPr>
        <p:spPr>
          <a:xfrm>
            <a:off x="12275" y="1345800"/>
            <a:ext cx="3134906" cy="2369776"/>
          </a:xfrm>
          <a:prstGeom prst="roundRect">
            <a:avLst>
              <a:gd name="adj" fmla="val 15826"/>
            </a:avLst>
          </a:prstGeom>
          <a:ln w="50800">
            <a:solidFill>
              <a:srgbClr val="9BC850"/>
            </a:solidFill>
            <a:custDash>
              <a:ds d="200000" sp="200000"/>
            </a:custDash>
            <a:miter lim="400000"/>
          </a:ln>
        </p:spPr>
        <p:txBody>
          <a:bodyPr lIns="0" tIns="0" rIns="0" bIns="0"/>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Introduction"/>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Introduction</a:t>
            </a:r>
          </a:p>
        </p:txBody>
      </p:sp>
      <p:sp>
        <p:nvSpPr>
          <p:cNvPr id="445" name="Who are we?"/>
          <p:cNvSpPr txBox="1"/>
          <p:nvPr>
            <p:ph type="body" sz="quarter" idx="1"/>
          </p:nvPr>
        </p:nvSpPr>
        <p:spPr>
          <a:prstGeom prst="rect">
            <a:avLst/>
          </a:prstGeom>
        </p:spPr>
        <p:txBody>
          <a:bodyPr/>
          <a:lstStyle/>
          <a:p>
            <a:pPr/>
            <a:r>
              <a:t>Who are we?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Introduction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Introductions</a:t>
            </a:r>
          </a:p>
        </p:txBody>
      </p:sp>
      <p:sp>
        <p:nvSpPr>
          <p:cNvPr id="448" name="One by one introduce yourself:…"/>
          <p:cNvSpPr txBox="1"/>
          <p:nvPr>
            <p:ph type="body" sz="half" idx="1"/>
          </p:nvPr>
        </p:nvSpPr>
        <p:spPr>
          <a:prstGeom prst="rect">
            <a:avLst/>
          </a:prstGeom>
        </p:spPr>
        <p:txBody>
          <a:bodyPr/>
          <a:lstStyle/>
          <a:p>
            <a:pPr/>
            <a:r>
              <a:t>One by one introduce yourself:</a:t>
            </a:r>
          </a:p>
          <a:p>
            <a:pPr lvl="1" marL="1036052" indent="-401052">
              <a:buClrTx/>
              <a:buSzPct val="100000"/>
              <a:buFontTx/>
              <a:buAutoNum type="alphaUcPeriod" startAt="1"/>
            </a:pPr>
            <a:r>
              <a:t>Name</a:t>
            </a:r>
          </a:p>
          <a:p>
            <a:pPr lvl="1" marL="1036052" indent="-401052">
              <a:buClrTx/>
              <a:buSzPct val="100000"/>
              <a:buFontTx/>
              <a:buAutoNum type="alphaUcPeriod" startAt="1"/>
            </a:pPr>
            <a:r>
              <a:t>Role</a:t>
            </a:r>
          </a:p>
          <a:p>
            <a:pPr lvl="1" marL="1036052" indent="-401052">
              <a:buClrTx/>
              <a:buSzPct val="100000"/>
              <a:buFontTx/>
              <a:buAutoNum type="alphaUcPeriod" startAt="1"/>
            </a:pPr>
            <a:r>
              <a:t>Previous experience in Machine Learning and NLP</a:t>
            </a:r>
          </a:p>
          <a:p>
            <a:pPr lvl="1" marL="1036052" indent="-401052">
              <a:buClrTx/>
              <a:buSzPct val="100000"/>
              <a:buFontTx/>
              <a:buAutoNum type="alphaUcPeriod" startAt="1"/>
            </a:pPr>
            <a:r>
              <a:t>What do you want to learn from this class?</a:t>
            </a:r>
          </a:p>
          <a:p>
            <a:pPr lvl="1" marL="1036052" indent="-401052">
              <a:buClrTx/>
              <a:buSzPct val="100000"/>
              <a:buFontTx/>
              <a:buAutoNum type="alphaUcPeriod" startAt="1"/>
            </a:pPr>
            <a:r>
              <a:t>Do you want to share a fun fact of yourself?</a:t>
            </a:r>
          </a:p>
        </p:txBody>
      </p:sp>
      <p:sp>
        <p:nvSpPr>
          <p:cNvPr id="4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0" name="Google Shape;129;p21" descr="Google Shape;129;p21"/>
          <p:cNvPicPr>
            <a:picLocks noChangeAspect="1"/>
          </p:cNvPicPr>
          <p:nvPr/>
        </p:nvPicPr>
        <p:blipFill>
          <a:blip r:embed="rId2">
            <a:extLst/>
          </a:blip>
          <a:stretch>
            <a:fillRect/>
          </a:stretch>
        </p:blipFill>
        <p:spPr>
          <a:xfrm>
            <a:off x="236976" y="1906392"/>
            <a:ext cx="4570301" cy="304521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Who am I?"/>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Who am I?</a:t>
            </a:r>
          </a:p>
        </p:txBody>
      </p:sp>
      <p:sp>
        <p:nvSpPr>
          <p:cNvPr id="4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56" name="Group"/>
          <p:cNvGrpSpPr/>
          <p:nvPr/>
        </p:nvGrpSpPr>
        <p:grpSpPr>
          <a:xfrm>
            <a:off x="8162682" y="2037307"/>
            <a:ext cx="3102211" cy="1205813"/>
            <a:chOff x="0" y="0"/>
            <a:chExt cx="3102210" cy="1205811"/>
          </a:xfrm>
        </p:grpSpPr>
        <p:sp>
          <p:nvSpPr>
            <p:cNvPr id="454" name="QR to my Pluralsight courses"/>
            <p:cNvSpPr/>
            <p:nvPr/>
          </p:nvSpPr>
          <p:spPr>
            <a:xfrm>
              <a:off x="1463862" y="602905"/>
              <a:ext cx="163834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defTabSz="293001">
                <a:spcBef>
                  <a:spcPts val="900"/>
                </a:spcBef>
                <a:defRPr sz="1200">
                  <a:latin typeface="Helvetica Neue Light"/>
                  <a:ea typeface="Helvetica Neue Light"/>
                  <a:cs typeface="Helvetica Neue Light"/>
                  <a:sym typeface="Helvetica Neue Light"/>
                </a:defRPr>
              </a:lvl1pPr>
            </a:lstStyle>
            <a:p>
              <a:pPr/>
              <a:r>
                <a:t>QR to my Pluralsight courses</a:t>
              </a:r>
            </a:p>
          </p:txBody>
        </p:sp>
        <p:pic>
          <p:nvPicPr>
            <p:cNvPr id="455" name="frame.png" descr="frame.png"/>
            <p:cNvPicPr>
              <a:picLocks noChangeAspect="1"/>
            </p:cNvPicPr>
            <p:nvPr/>
          </p:nvPicPr>
          <p:blipFill>
            <a:blip r:embed="rId2">
              <a:extLst/>
            </a:blip>
            <a:stretch>
              <a:fillRect/>
            </a:stretch>
          </p:blipFill>
          <p:spPr>
            <a:xfrm>
              <a:off x="0" y="0"/>
              <a:ext cx="1205811" cy="1205812"/>
            </a:xfrm>
            <a:prstGeom prst="rect">
              <a:avLst/>
            </a:prstGeom>
            <a:ln w="12700" cap="flat">
              <a:noFill/>
              <a:miter lim="400000"/>
            </a:ln>
            <a:effectLst/>
          </p:spPr>
        </p:pic>
      </p:grpSp>
      <p:grpSp>
        <p:nvGrpSpPr>
          <p:cNvPr id="459" name="Group"/>
          <p:cNvGrpSpPr/>
          <p:nvPr/>
        </p:nvGrpSpPr>
        <p:grpSpPr>
          <a:xfrm>
            <a:off x="8115300" y="4049227"/>
            <a:ext cx="3016311" cy="1300578"/>
            <a:chOff x="0" y="0"/>
            <a:chExt cx="3016310" cy="1300577"/>
          </a:xfrm>
        </p:grpSpPr>
        <p:sp>
          <p:nvSpPr>
            <p:cNvPr id="457" name="QR to my O’Reilly trainings"/>
            <p:cNvSpPr/>
            <p:nvPr/>
          </p:nvSpPr>
          <p:spPr>
            <a:xfrm>
              <a:off x="1419403" y="650288"/>
              <a:ext cx="159690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ctr">
              <a:spAutoFit/>
            </a:bodyPr>
            <a:lstStyle>
              <a:lvl1pPr defTabSz="293001">
                <a:spcBef>
                  <a:spcPts val="900"/>
                </a:spcBef>
                <a:defRPr sz="1200">
                  <a:latin typeface="Helvetica Neue"/>
                  <a:ea typeface="Helvetica Neue"/>
                  <a:cs typeface="Helvetica Neue"/>
                  <a:sym typeface="Helvetica Neue"/>
                </a:defRPr>
              </a:lvl1pPr>
            </a:lstStyle>
            <a:p>
              <a:pPr/>
              <a:r>
                <a:t>QR to my O’Reilly trainings</a:t>
              </a:r>
            </a:p>
          </p:txBody>
        </p:sp>
        <p:pic>
          <p:nvPicPr>
            <p:cNvPr id="458" name="frame(1).png" descr="frame(1).png"/>
            <p:cNvPicPr>
              <a:picLocks noChangeAspect="1"/>
            </p:cNvPicPr>
            <p:nvPr/>
          </p:nvPicPr>
          <p:blipFill>
            <a:blip r:embed="rId3">
              <a:extLst/>
            </a:blip>
            <a:stretch>
              <a:fillRect/>
            </a:stretch>
          </p:blipFill>
          <p:spPr>
            <a:xfrm>
              <a:off x="0" y="0"/>
              <a:ext cx="1300577" cy="1300578"/>
            </a:xfrm>
            <a:prstGeom prst="rect">
              <a:avLst/>
            </a:prstGeom>
            <a:ln w="12700" cap="flat">
              <a:noFill/>
              <a:miter lim="400000"/>
            </a:ln>
            <a:effectLst/>
          </p:spPr>
        </p:pic>
      </p:grpSp>
      <p:sp>
        <p:nvSpPr>
          <p:cNvPr id="460" name="Machine Learning Research Engineer @JAMPP…"/>
          <p:cNvSpPr txBox="1"/>
          <p:nvPr/>
        </p:nvSpPr>
        <p:spPr>
          <a:xfrm>
            <a:off x="179391" y="2811285"/>
            <a:ext cx="7229734" cy="2052234"/>
          </a:xfrm>
          <a:prstGeom prst="rect">
            <a:avLst/>
          </a:prstGeom>
          <a:ln w="12700">
            <a:miter lim="400000"/>
          </a:ln>
          <a:extLst>
            <a:ext uri="{C572A759-6A51-4108-AA02-DFA0A04FC94B}">
              <ma14:wrappingTextBoxFlag xmlns:ma14="http://schemas.microsoft.com/office/mac/drawingml/2011/main" val="1"/>
            </a:ext>
          </a:extLst>
        </p:spPr>
        <p:txBody>
          <a:bodyPr lIns="22859" tIns="22859" rIns="22859" bIns="22859" anchor="ctr">
            <a:spAutoFit/>
          </a:bodyPr>
          <a:lstStyle/>
          <a:p>
            <a:pPr marL="173228" indent="-109728" defTabSz="142875">
              <a:lnSpc>
                <a:spcPct val="120000"/>
              </a:lnSpc>
              <a:spcBef>
                <a:spcPts val="600"/>
              </a:spcBef>
              <a:buSzPct val="100000"/>
              <a:buChar char="–"/>
              <a:defRPr sz="2600">
                <a:solidFill>
                  <a:srgbClr val="3F3F3F"/>
                </a:solidFill>
                <a:latin typeface="Helvetica Neue Light"/>
                <a:ea typeface="Helvetica Neue Light"/>
                <a:cs typeface="Helvetica Neue Light"/>
                <a:sym typeface="Helvetica Neue Light"/>
              </a:defRPr>
            </a:pPr>
            <a:r>
              <a:t> Microsoft Certified Trainer</a:t>
            </a:r>
          </a:p>
          <a:p>
            <a:pPr marL="173228" indent="-109728" defTabSz="142875">
              <a:lnSpc>
                <a:spcPct val="120000"/>
              </a:lnSpc>
              <a:spcBef>
                <a:spcPts val="600"/>
              </a:spcBef>
              <a:buSzPct val="100000"/>
              <a:buChar char="–"/>
              <a:defRPr sz="2600">
                <a:latin typeface="Helvetica Neue Light"/>
                <a:ea typeface="Helvetica Neue Light"/>
                <a:cs typeface="Helvetica Neue Light"/>
                <a:sym typeface="Helvetica Neue Light"/>
              </a:defRPr>
            </a:pPr>
            <a:r>
              <a:rPr>
                <a:solidFill>
                  <a:srgbClr val="3F3F3F"/>
                </a:solidFill>
              </a:rPr>
              <a:t> Author, Instructor, and Editor at</a:t>
            </a:r>
            <a:r>
              <a:t> </a:t>
            </a:r>
            <a:r>
              <a:rPr>
                <a:solidFill>
                  <a:srgbClr val="F57D24"/>
                </a:solidFill>
              </a:rPr>
              <a:t>Pluralsight</a:t>
            </a:r>
            <a:r>
              <a:t>, </a:t>
            </a:r>
            <a:r>
              <a:rPr>
                <a:solidFill>
                  <a:srgbClr val="D1D200"/>
                </a:solidFill>
              </a:rPr>
              <a:t>Develop Intelligence</a:t>
            </a:r>
            <a:r>
              <a:t>, and </a:t>
            </a:r>
            <a:r>
              <a:rPr>
                <a:solidFill>
                  <a:srgbClr val="00ACFF"/>
                </a:solidFill>
              </a:rPr>
              <a:t>O’Reilly Media</a:t>
            </a:r>
            <a:endParaRPr>
              <a:solidFill>
                <a:srgbClr val="00ACFF"/>
              </a:solidFill>
            </a:endParaRPr>
          </a:p>
          <a:p>
            <a:pPr marL="173228" indent="-109728" defTabSz="142875">
              <a:lnSpc>
                <a:spcPct val="120000"/>
              </a:lnSpc>
              <a:spcBef>
                <a:spcPts val="600"/>
              </a:spcBef>
              <a:buSzPct val="100000"/>
              <a:buChar char="–"/>
              <a:defRPr sz="2600">
                <a:solidFill>
                  <a:srgbClr val="3F3F3F"/>
                </a:solidFill>
                <a:latin typeface="Helvetica Neue Light"/>
                <a:ea typeface="Helvetica Neue Light"/>
                <a:cs typeface="Helvetica Neue Light"/>
                <a:sym typeface="Helvetica Neue Light"/>
              </a:defRPr>
            </a:pPr>
            <a:r>
              <a:rPr>
                <a:solidFill>
                  <a:srgbClr val="00ACFF"/>
                </a:solidFill>
              </a:rPr>
              <a:t> </a:t>
            </a:r>
            <a:r>
              <a:t>AI and Cloud Consultant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460">
                                            <p:bg/>
                                          </p:spTgt>
                                        </p:tgtEl>
                                        <p:attrNameLst>
                                          <p:attrName>style.visibility</p:attrName>
                                        </p:attrNameLst>
                                      </p:cBhvr>
                                      <p:to>
                                        <p:strVal val="visible"/>
                                      </p:to>
                                    </p:set>
                                    <p:anim calcmode="lin" valueType="num">
                                      <p:cBhvr>
                                        <p:cTn id="7" dur="1000" fill="hold"/>
                                        <p:tgtEl>
                                          <p:spTgt spid="460">
                                            <p:bg/>
                                          </p:spTgt>
                                        </p:tgtEl>
                                        <p:attrNameLst>
                                          <p:attrName>ppt_x</p:attrName>
                                        </p:attrNameLst>
                                      </p:cBhvr>
                                      <p:tavLst>
                                        <p:tav tm="0">
                                          <p:val>
                                            <p:strVal val="0-#ppt_w/2"/>
                                          </p:val>
                                        </p:tav>
                                        <p:tav tm="100000">
                                          <p:val>
                                            <p:strVal val="#ppt_x"/>
                                          </p:val>
                                        </p:tav>
                                      </p:tavLst>
                                    </p:anim>
                                    <p:anim calcmode="lin" valueType="num">
                                      <p:cBhvr>
                                        <p:cTn id="8" dur="1000" fill="hold"/>
                                        <p:tgtEl>
                                          <p:spTgt spid="460">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460">
                                            <p:txEl>
                                              <p:pRg st="0" end="0"/>
                                            </p:txEl>
                                          </p:spTgt>
                                        </p:tgtEl>
                                        <p:attrNameLst>
                                          <p:attrName>style.visibility</p:attrName>
                                        </p:attrNameLst>
                                      </p:cBhvr>
                                      <p:to>
                                        <p:strVal val="visible"/>
                                      </p:to>
                                    </p:set>
                                    <p:anim calcmode="lin" valueType="num">
                                      <p:cBhvr>
                                        <p:cTn id="11" dur="1000" fill="hold"/>
                                        <p:tgtEl>
                                          <p:spTgt spid="460">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46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460">
                                            <p:txEl>
                                              <p:pRg st="1" end="1"/>
                                            </p:txEl>
                                          </p:spTgt>
                                        </p:tgtEl>
                                        <p:attrNameLst>
                                          <p:attrName>style.visibility</p:attrName>
                                        </p:attrNameLst>
                                      </p:cBhvr>
                                      <p:to>
                                        <p:strVal val="visible"/>
                                      </p:to>
                                    </p:set>
                                    <p:anim calcmode="lin" valueType="num">
                                      <p:cBhvr>
                                        <p:cTn id="17" dur="1000" fill="hold"/>
                                        <p:tgtEl>
                                          <p:spTgt spid="460">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46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460">
                                            <p:txEl>
                                              <p:pRg st="2" end="2"/>
                                            </p:txEl>
                                          </p:spTgt>
                                        </p:tgtEl>
                                        <p:attrNameLst>
                                          <p:attrName>style.visibility</p:attrName>
                                        </p:attrNameLst>
                                      </p:cBhvr>
                                      <p:to>
                                        <p:strVal val="visible"/>
                                      </p:to>
                                    </p:set>
                                    <p:anim calcmode="lin" valueType="num">
                                      <p:cBhvr>
                                        <p:cTn id="23" dur="1000" fill="hold"/>
                                        <p:tgtEl>
                                          <p:spTgt spid="460">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460">
                                            <p:txEl>
                                              <p:pRg st="2" end="2"/>
                                            </p:txEl>
                                          </p:spTgt>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Class="entr" nodeType="afterEffect" presetSubtype="16" presetID="23" grpId="2" fill="hold">
                                  <p:stCondLst>
                                    <p:cond delay="0"/>
                                  </p:stCondLst>
                                  <p:iterate type="el" backwards="0">
                                    <p:tmAbs val="0"/>
                                  </p:iterate>
                                  <p:childTnLst>
                                    <p:set>
                                      <p:cBhvr>
                                        <p:cTn id="27" fill="hold"/>
                                        <p:tgtEl>
                                          <p:spTgt spid="456"/>
                                        </p:tgtEl>
                                        <p:attrNameLst>
                                          <p:attrName>style.visibility</p:attrName>
                                        </p:attrNameLst>
                                      </p:cBhvr>
                                      <p:to>
                                        <p:strVal val="visible"/>
                                      </p:to>
                                    </p:set>
                                    <p:anim calcmode="lin" valueType="num">
                                      <p:cBhvr>
                                        <p:cTn id="28" dur="1500" fill="hold"/>
                                        <p:tgtEl>
                                          <p:spTgt spid="456"/>
                                        </p:tgtEl>
                                        <p:attrNameLst>
                                          <p:attrName>ppt_w</p:attrName>
                                        </p:attrNameLst>
                                      </p:cBhvr>
                                      <p:tavLst>
                                        <p:tav tm="0">
                                          <p:val>
                                            <p:fltVal val="0"/>
                                          </p:val>
                                        </p:tav>
                                        <p:tav tm="100000">
                                          <p:val>
                                            <p:strVal val="#ppt_w"/>
                                          </p:val>
                                        </p:tav>
                                      </p:tavLst>
                                    </p:anim>
                                    <p:anim calcmode="lin" valueType="num">
                                      <p:cBhvr>
                                        <p:cTn id="29" dur="1500" fill="hold"/>
                                        <p:tgtEl>
                                          <p:spTgt spid="456"/>
                                        </p:tgtEl>
                                        <p:attrNameLst>
                                          <p:attrName>ppt_h</p:attrName>
                                        </p:attrNameLst>
                                      </p:cBhvr>
                                      <p:tavLst>
                                        <p:tav tm="0">
                                          <p:val>
                                            <p:fltVal val="0"/>
                                          </p:val>
                                        </p:tav>
                                        <p:tav tm="100000">
                                          <p:val>
                                            <p:strVal val="#ppt_h"/>
                                          </p:val>
                                        </p:tav>
                                      </p:tavLst>
                                    </p:anim>
                                  </p:childTnLst>
                                </p:cTn>
                              </p:par>
                            </p:childTnLst>
                          </p:cTn>
                        </p:par>
                        <p:par>
                          <p:cTn id="30" fill="hold">
                            <p:stCondLst>
                              <p:cond delay="2500"/>
                            </p:stCondLst>
                            <p:childTnLst>
                              <p:par>
                                <p:cTn id="31" presetClass="entr" nodeType="afterEffect" presetSubtype="16" presetID="23" grpId="3" fill="hold">
                                  <p:stCondLst>
                                    <p:cond delay="0"/>
                                  </p:stCondLst>
                                  <p:iterate type="el" backwards="0">
                                    <p:tmAbs val="0"/>
                                  </p:iterate>
                                  <p:childTnLst>
                                    <p:set>
                                      <p:cBhvr>
                                        <p:cTn id="32" fill="hold"/>
                                        <p:tgtEl>
                                          <p:spTgt spid="459"/>
                                        </p:tgtEl>
                                        <p:attrNameLst>
                                          <p:attrName>style.visibility</p:attrName>
                                        </p:attrNameLst>
                                      </p:cBhvr>
                                      <p:to>
                                        <p:strVal val="visible"/>
                                      </p:to>
                                    </p:set>
                                    <p:anim calcmode="lin" valueType="num">
                                      <p:cBhvr>
                                        <p:cTn id="33" dur="1500" fill="hold"/>
                                        <p:tgtEl>
                                          <p:spTgt spid="459"/>
                                        </p:tgtEl>
                                        <p:attrNameLst>
                                          <p:attrName>ppt_w</p:attrName>
                                        </p:attrNameLst>
                                      </p:cBhvr>
                                      <p:tavLst>
                                        <p:tav tm="0">
                                          <p:val>
                                            <p:fltVal val="0"/>
                                          </p:val>
                                        </p:tav>
                                        <p:tav tm="100000">
                                          <p:val>
                                            <p:strVal val="#ppt_w"/>
                                          </p:val>
                                        </p:tav>
                                      </p:tavLst>
                                    </p:anim>
                                    <p:anim calcmode="lin" valueType="num">
                                      <p:cBhvr>
                                        <p:cTn id="34" dur="1500" fill="hold"/>
                                        <p:tgtEl>
                                          <p:spTgt spid="4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6" grpId="2"/>
      <p:bldP build="p" bldLvl="5" animBg="1" rev="0" advAuto="0" spid="460" grpId="1"/>
      <p:bldP build="whole" bldLvl="1" animBg="1" rev="0" advAuto="0" spid="459" grpId="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Introduction"/>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Introduction</a:t>
            </a:r>
          </a:p>
        </p:txBody>
      </p:sp>
      <p:sp>
        <p:nvSpPr>
          <p:cNvPr id="463" name="Overview of Apache Solr and Neural Search"/>
          <p:cNvSpPr txBox="1"/>
          <p:nvPr>
            <p:ph type="body" sz="quarter" idx="1"/>
          </p:nvPr>
        </p:nvSpPr>
        <p:spPr>
          <a:xfrm>
            <a:off x="1973263" y="4756150"/>
            <a:ext cx="4573298" cy="1336675"/>
          </a:xfrm>
          <a:prstGeom prst="rect">
            <a:avLst/>
          </a:prstGeom>
        </p:spPr>
        <p:txBody>
          <a:bodyPr/>
          <a:lstStyle/>
          <a:p>
            <a:pPr/>
            <a:r>
              <a:t>Overview of Apache Solr and Neural Search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Case Study: Looking for rental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Case Study: Looking for rentals</a:t>
            </a:r>
          </a:p>
        </p:txBody>
      </p:sp>
      <p:sp>
        <p:nvSpPr>
          <p:cNvPr id="4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7" name="Woman"/>
          <p:cNvSpPr/>
          <p:nvPr/>
        </p:nvSpPr>
        <p:spPr>
          <a:xfrm>
            <a:off x="1499198" y="2383917"/>
            <a:ext cx="1066928" cy="2670945"/>
          </a:xfrm>
          <a:custGeom>
            <a:avLst/>
            <a:gdLst/>
            <a:ahLst/>
            <a:cxnLst>
              <a:cxn ang="0">
                <a:pos x="wd2" y="hd2"/>
              </a:cxn>
              <a:cxn ang="5400000">
                <a:pos x="wd2" y="hd2"/>
              </a:cxn>
              <a:cxn ang="10800000">
                <a:pos x="wd2" y="hd2"/>
              </a:cxn>
              <a:cxn ang="16200000">
                <a:pos x="wd2" y="hd2"/>
              </a:cxn>
            </a:cxnLst>
            <a:rect l="0" t="0" r="r" b="b"/>
            <a:pathLst>
              <a:path w="21387" h="21451" fill="norm" stroke="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FFFFFF"/>
          </a:solidFill>
          <a:ln w="25400">
            <a:solidFill>
              <a:schemeClr val="accent1"/>
            </a:solidFill>
          </a:ln>
        </p:spPr>
        <p:txBody>
          <a:bodyPr lIns="0" tIns="0" rIns="0" bIns="0"/>
          <a:lstStyle/>
          <a:p>
            <a:pPr/>
          </a:p>
        </p:txBody>
      </p:sp>
      <p:sp>
        <p:nvSpPr>
          <p:cNvPr id="468" name="Rentals near bars"/>
          <p:cNvSpPr/>
          <p:nvPr/>
        </p:nvSpPr>
        <p:spPr>
          <a:xfrm>
            <a:off x="2416273" y="1450127"/>
            <a:ext cx="2523246" cy="1067751"/>
          </a:xfrm>
          <a:prstGeom prst="wedgeEllipseCallout">
            <a:avLst>
              <a:gd name="adj1" fmla="val -49495"/>
              <a:gd name="adj2" fmla="val 69112"/>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800">
                <a:solidFill>
                  <a:srgbClr val="FDFFFF"/>
                </a:solidFill>
                <a:latin typeface="Helvetica Neue"/>
                <a:ea typeface="Helvetica Neue"/>
                <a:cs typeface="Helvetica Neue"/>
                <a:sym typeface="Helvetica Neue"/>
              </a:defRPr>
            </a:lvl1pPr>
          </a:lstStyle>
          <a:p>
            <a:pPr/>
            <a:r>
              <a:t>Rentals near bars</a:t>
            </a:r>
          </a:p>
        </p:txBody>
      </p:sp>
      <p:sp>
        <p:nvSpPr>
          <p:cNvPr id="469" name="Search Engine"/>
          <p:cNvSpPr/>
          <p:nvPr/>
        </p:nvSpPr>
        <p:spPr>
          <a:xfrm>
            <a:off x="9422800" y="2652138"/>
            <a:ext cx="1270001" cy="1270001"/>
          </a:xfrm>
          <a:prstGeom prst="rect">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b="1" sz="2000">
                <a:solidFill>
                  <a:srgbClr val="FDFFFF"/>
                </a:solidFill>
              </a:defRPr>
            </a:lvl1pPr>
          </a:lstStyle>
          <a:p>
            <a:pPr/>
            <a:r>
              <a:t>Search Engine</a:t>
            </a:r>
          </a:p>
        </p:txBody>
      </p:sp>
      <p:sp>
        <p:nvSpPr>
          <p:cNvPr id="473" name="Connection Line"/>
          <p:cNvSpPr/>
          <p:nvPr/>
        </p:nvSpPr>
        <p:spPr>
          <a:xfrm>
            <a:off x="2846703" y="2434082"/>
            <a:ext cx="6506184" cy="846229"/>
          </a:xfrm>
          <a:custGeom>
            <a:avLst/>
            <a:gdLst/>
            <a:ahLst/>
            <a:cxnLst>
              <a:cxn ang="0">
                <a:pos x="wd2" y="hd2"/>
              </a:cxn>
              <a:cxn ang="5400000">
                <a:pos x="wd2" y="hd2"/>
              </a:cxn>
              <a:cxn ang="10800000">
                <a:pos x="wd2" y="hd2"/>
              </a:cxn>
              <a:cxn ang="16200000">
                <a:pos x="wd2" y="hd2"/>
              </a:cxn>
            </a:cxnLst>
            <a:rect l="0" t="0" r="r" b="b"/>
            <a:pathLst>
              <a:path w="21600" h="16247" fill="norm" stroke="1" extrusionOk="0">
                <a:moveTo>
                  <a:pt x="0" y="12954"/>
                </a:moveTo>
                <a:cubicBezTo>
                  <a:pt x="7607" y="-5353"/>
                  <a:pt x="14807" y="-4255"/>
                  <a:pt x="21600" y="16247"/>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474" name="Connection Line"/>
          <p:cNvSpPr/>
          <p:nvPr/>
        </p:nvSpPr>
        <p:spPr>
          <a:xfrm>
            <a:off x="2801773" y="3838883"/>
            <a:ext cx="6524716" cy="1007476"/>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0"/>
                </a:moveTo>
                <a:cubicBezTo>
                  <a:pt x="7352" y="21519"/>
                  <a:pt x="14552" y="21600"/>
                  <a:pt x="21600" y="243"/>
                </a:cubicBezTo>
              </a:path>
            </a:pathLst>
          </a:custGeom>
          <a:ln w="25400">
            <a:solidFill>
              <a:schemeClr val="accent1"/>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472" name="10000+ results"/>
          <p:cNvSpPr txBox="1"/>
          <p:nvPr/>
        </p:nvSpPr>
        <p:spPr>
          <a:xfrm>
            <a:off x="5518563" y="4970164"/>
            <a:ext cx="1498093" cy="2604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700">
                <a:solidFill>
                  <a:srgbClr val="F57D24"/>
                </a:solidFill>
                <a:latin typeface="Helvetica Neue"/>
                <a:ea typeface="Helvetica Neue"/>
                <a:cs typeface="Helvetica Neue"/>
                <a:sym typeface="Helvetica Neue"/>
              </a:defRPr>
            </a:lvl1pPr>
          </a:lstStyle>
          <a:p>
            <a:pPr/>
            <a:r>
              <a:t>10000+ results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73"/>
                                        </p:tgtEl>
                                        <p:attrNameLst>
                                          <p:attrName>style.visibility</p:attrName>
                                        </p:attrNameLst>
                                      </p:cBhvr>
                                      <p:to>
                                        <p:strVal val="visible"/>
                                      </p:to>
                                    </p:set>
                                    <p:animEffect filter="wipe(left)" transition="in">
                                      <p:cBhvr>
                                        <p:cTn id="7" dur="1000"/>
                                        <p:tgtEl>
                                          <p:spTgt spid="47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2" grpId="2" fill="hold">
                                  <p:stCondLst>
                                    <p:cond delay="0"/>
                                  </p:stCondLst>
                                  <p:iterate type="el" backwards="0">
                                    <p:tmAbs val="0"/>
                                  </p:iterate>
                                  <p:childTnLst>
                                    <p:set>
                                      <p:cBhvr>
                                        <p:cTn id="11" fill="hold"/>
                                        <p:tgtEl>
                                          <p:spTgt spid="474"/>
                                        </p:tgtEl>
                                        <p:attrNameLst>
                                          <p:attrName>style.visibility</p:attrName>
                                        </p:attrNameLst>
                                      </p:cBhvr>
                                      <p:to>
                                        <p:strVal val="visible"/>
                                      </p:to>
                                    </p:set>
                                    <p:animEffect filter="wipe(right)" transition="in">
                                      <p:cBhvr>
                                        <p:cTn id="12" dur="1000"/>
                                        <p:tgtEl>
                                          <p:spTgt spid="474"/>
                                        </p:tgtEl>
                                      </p:cBhvr>
                                    </p:animEffect>
                                  </p:childTnLst>
                                </p:cTn>
                              </p:par>
                            </p:childTnLst>
                          </p:cTn>
                        </p:par>
                        <p:par>
                          <p:cTn id="13" fill="hold">
                            <p:stCondLst>
                              <p:cond delay="1000"/>
                            </p:stCondLst>
                            <p:childTnLst>
                              <p:par>
                                <p:cTn id="14" presetClass="entr" nodeType="afterEffect" presetSubtype="2" presetID="22" grpId="3" fill="hold">
                                  <p:stCondLst>
                                    <p:cond delay="0"/>
                                  </p:stCondLst>
                                  <p:iterate type="el" backwards="0">
                                    <p:tmAbs val="0"/>
                                  </p:iterate>
                                  <p:childTnLst>
                                    <p:set>
                                      <p:cBhvr>
                                        <p:cTn id="15" fill="hold"/>
                                        <p:tgtEl>
                                          <p:spTgt spid="472"/>
                                        </p:tgtEl>
                                        <p:attrNameLst>
                                          <p:attrName>style.visibility</p:attrName>
                                        </p:attrNameLst>
                                      </p:cBhvr>
                                      <p:to>
                                        <p:strVal val="visible"/>
                                      </p:to>
                                    </p:set>
                                    <p:animEffect filter="wipe(right)" transition="in">
                                      <p:cBhvr>
                                        <p:cTn id="16"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2" grpId="3"/>
      <p:bldP build="whole" bldLvl="1" animBg="1" rev="0" advAuto="0" spid="473" grpId="1"/>
      <p:bldP build="whole" bldLvl="1" animBg="1" rev="0" advAuto="0" spid="474"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7" name="Woman"/>
          <p:cNvSpPr/>
          <p:nvPr/>
        </p:nvSpPr>
        <p:spPr>
          <a:xfrm>
            <a:off x="1499198" y="2344036"/>
            <a:ext cx="1066928" cy="2670946"/>
          </a:xfrm>
          <a:custGeom>
            <a:avLst/>
            <a:gdLst/>
            <a:ahLst/>
            <a:cxnLst>
              <a:cxn ang="0">
                <a:pos x="wd2" y="hd2"/>
              </a:cxn>
              <a:cxn ang="5400000">
                <a:pos x="wd2" y="hd2"/>
              </a:cxn>
              <a:cxn ang="10800000">
                <a:pos x="wd2" y="hd2"/>
              </a:cxn>
              <a:cxn ang="16200000">
                <a:pos x="wd2" y="hd2"/>
              </a:cxn>
            </a:cxnLst>
            <a:rect l="0" t="0" r="r" b="b"/>
            <a:pathLst>
              <a:path w="21387" h="21451" fill="norm" stroke="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FFFFFF"/>
          </a:solidFill>
          <a:ln w="25400">
            <a:solidFill>
              <a:schemeClr val="accent1"/>
            </a:solidFill>
          </a:ln>
        </p:spPr>
        <p:txBody>
          <a:bodyPr lIns="0" tIns="0" rIns="0" bIns="0"/>
          <a:lstStyle/>
          <a:p>
            <a:pPr/>
          </a:p>
        </p:txBody>
      </p:sp>
      <p:sp>
        <p:nvSpPr>
          <p:cNvPr id="478" name="+2-bedrooms +beer +”irish bar” -“times square”"/>
          <p:cNvSpPr/>
          <p:nvPr/>
        </p:nvSpPr>
        <p:spPr>
          <a:xfrm>
            <a:off x="2416273" y="1410246"/>
            <a:ext cx="2523245" cy="1067752"/>
          </a:xfrm>
          <a:prstGeom prst="wedgeEllipseCallout">
            <a:avLst>
              <a:gd name="adj1" fmla="val -49495"/>
              <a:gd name="adj2" fmla="val 69112"/>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b="1" sz="1600">
                <a:solidFill>
                  <a:srgbClr val="FDFFFF"/>
                </a:solidFill>
                <a:latin typeface="Helvetica Neue"/>
                <a:ea typeface="Helvetica Neue"/>
                <a:cs typeface="Helvetica Neue"/>
                <a:sym typeface="Helvetica Neue"/>
              </a:defRPr>
            </a:lvl1pPr>
          </a:lstStyle>
          <a:p>
            <a:pPr/>
            <a:r>
              <a:t>+2-bedrooms +beer +”irish bar” -“times square”</a:t>
            </a:r>
          </a:p>
        </p:txBody>
      </p:sp>
      <p:sp>
        <p:nvSpPr>
          <p:cNvPr id="479" name="Search Engine"/>
          <p:cNvSpPr/>
          <p:nvPr/>
        </p:nvSpPr>
        <p:spPr>
          <a:xfrm>
            <a:off x="9422800" y="2612258"/>
            <a:ext cx="1270001" cy="1270001"/>
          </a:xfrm>
          <a:prstGeom prst="rect">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Search Engine</a:t>
            </a:r>
          </a:p>
        </p:txBody>
      </p:sp>
      <p:sp>
        <p:nvSpPr>
          <p:cNvPr id="486" name="Connection Line"/>
          <p:cNvSpPr/>
          <p:nvPr/>
        </p:nvSpPr>
        <p:spPr>
          <a:xfrm>
            <a:off x="2846703" y="2394201"/>
            <a:ext cx="6506184" cy="846229"/>
          </a:xfrm>
          <a:custGeom>
            <a:avLst/>
            <a:gdLst/>
            <a:ahLst/>
            <a:cxnLst>
              <a:cxn ang="0">
                <a:pos x="wd2" y="hd2"/>
              </a:cxn>
              <a:cxn ang="5400000">
                <a:pos x="wd2" y="hd2"/>
              </a:cxn>
              <a:cxn ang="10800000">
                <a:pos x="wd2" y="hd2"/>
              </a:cxn>
              <a:cxn ang="16200000">
                <a:pos x="wd2" y="hd2"/>
              </a:cxn>
            </a:cxnLst>
            <a:rect l="0" t="0" r="r" b="b"/>
            <a:pathLst>
              <a:path w="21600" h="16247" fill="norm" stroke="1" extrusionOk="0">
                <a:moveTo>
                  <a:pt x="0" y="12954"/>
                </a:moveTo>
                <a:cubicBezTo>
                  <a:pt x="7607" y="-5353"/>
                  <a:pt x="14807" y="-4255"/>
                  <a:pt x="21600" y="16247"/>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487" name="Connection Line"/>
          <p:cNvSpPr/>
          <p:nvPr/>
        </p:nvSpPr>
        <p:spPr>
          <a:xfrm>
            <a:off x="2801773" y="3799003"/>
            <a:ext cx="6524716" cy="1007476"/>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0"/>
                </a:moveTo>
                <a:cubicBezTo>
                  <a:pt x="7352" y="21519"/>
                  <a:pt x="14552" y="21600"/>
                  <a:pt x="21600" y="243"/>
                </a:cubicBezTo>
              </a:path>
            </a:pathLst>
          </a:custGeom>
          <a:ln w="25400">
            <a:solidFill>
              <a:schemeClr val="accent1"/>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482" name="102 results"/>
          <p:cNvSpPr txBox="1"/>
          <p:nvPr/>
        </p:nvSpPr>
        <p:spPr>
          <a:xfrm>
            <a:off x="5564581" y="4890187"/>
            <a:ext cx="1062838" cy="2354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600">
                <a:solidFill>
                  <a:srgbClr val="A62E5C"/>
                </a:solidFill>
                <a:latin typeface="Helvetica Neue"/>
                <a:ea typeface="Helvetica Neue"/>
                <a:cs typeface="Helvetica Neue"/>
                <a:sym typeface="Helvetica Neue"/>
              </a:defRPr>
            </a:lvl1pPr>
          </a:lstStyle>
          <a:p>
            <a:pPr/>
            <a:r>
              <a:t>102 results</a:t>
            </a:r>
          </a:p>
        </p:txBody>
      </p:sp>
      <p:sp>
        <p:nvSpPr>
          <p:cNvPr id="483" name="None were exactly what she looked for!"/>
          <p:cNvSpPr txBox="1"/>
          <p:nvPr/>
        </p:nvSpPr>
        <p:spPr>
          <a:xfrm>
            <a:off x="4180078" y="5195680"/>
            <a:ext cx="3831845" cy="2354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600">
                <a:solidFill>
                  <a:srgbClr val="A62E5C"/>
                </a:solidFill>
                <a:latin typeface="Helvetica Neue"/>
                <a:ea typeface="Helvetica Neue"/>
                <a:cs typeface="Helvetica Neue"/>
                <a:sym typeface="Helvetica Neue"/>
              </a:defRPr>
            </a:lvl1pPr>
          </a:lstStyle>
          <a:p>
            <a:pPr/>
            <a:r>
              <a:t>None were exactly what she looked for!</a:t>
            </a:r>
          </a:p>
        </p:txBody>
      </p:sp>
      <p:sp>
        <p:nvSpPr>
          <p:cNvPr id="484" name="You have to search through the list of results, maybe filter with a map (if such functionality exists)"/>
          <p:cNvSpPr/>
          <p:nvPr/>
        </p:nvSpPr>
        <p:spPr>
          <a:xfrm>
            <a:off x="1809283" y="5572188"/>
            <a:ext cx="8573434" cy="882651"/>
          </a:xfrm>
          <a:prstGeom prst="roundRect">
            <a:avLst>
              <a:gd name="adj" fmla="val 21583"/>
            </a:avLst>
          </a:prstGeom>
          <a:solidFill>
            <a:srgbClr val="F57D24"/>
          </a:solidFill>
          <a:ln w="12700">
            <a:miter lim="400000"/>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You have to search through the list of results, maybe filter with a map (if such functionality exists)</a:t>
            </a:r>
          </a:p>
        </p:txBody>
      </p:sp>
      <p:sp>
        <p:nvSpPr>
          <p:cNvPr id="485" name="Case Study: Looking for rental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Case Study: Looking for rentals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86"/>
                                        </p:tgtEl>
                                        <p:attrNameLst>
                                          <p:attrName>style.visibility</p:attrName>
                                        </p:attrNameLst>
                                      </p:cBhvr>
                                      <p:to>
                                        <p:strVal val="visible"/>
                                      </p:to>
                                    </p:set>
                                    <p:animEffect filter="wipe(left)" transition="in">
                                      <p:cBhvr>
                                        <p:cTn id="7" dur="10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2" grpId="2" fill="hold">
                                  <p:stCondLst>
                                    <p:cond delay="0"/>
                                  </p:stCondLst>
                                  <p:iterate type="el" backwards="0">
                                    <p:tmAbs val="0"/>
                                  </p:iterate>
                                  <p:childTnLst>
                                    <p:set>
                                      <p:cBhvr>
                                        <p:cTn id="11" fill="hold"/>
                                        <p:tgtEl>
                                          <p:spTgt spid="487"/>
                                        </p:tgtEl>
                                        <p:attrNameLst>
                                          <p:attrName>style.visibility</p:attrName>
                                        </p:attrNameLst>
                                      </p:cBhvr>
                                      <p:to>
                                        <p:strVal val="visible"/>
                                      </p:to>
                                    </p:set>
                                    <p:animEffect filter="wipe(right)" transition="in">
                                      <p:cBhvr>
                                        <p:cTn id="12" dur="1000"/>
                                        <p:tgtEl>
                                          <p:spTgt spid="487"/>
                                        </p:tgtEl>
                                      </p:cBhvr>
                                    </p:animEffect>
                                  </p:childTnLst>
                                </p:cTn>
                              </p:par>
                            </p:childTnLst>
                          </p:cTn>
                        </p:par>
                        <p:par>
                          <p:cTn id="13" fill="hold">
                            <p:stCondLst>
                              <p:cond delay="1000"/>
                            </p:stCondLst>
                            <p:childTnLst>
                              <p:par>
                                <p:cTn id="14" presetClass="entr" nodeType="afterEffect" presetSubtype="2" presetID="22" grpId="3" fill="hold">
                                  <p:stCondLst>
                                    <p:cond delay="0"/>
                                  </p:stCondLst>
                                  <p:iterate type="el" backwards="0">
                                    <p:tmAbs val="0"/>
                                  </p:iterate>
                                  <p:childTnLst>
                                    <p:set>
                                      <p:cBhvr>
                                        <p:cTn id="15" fill="hold"/>
                                        <p:tgtEl>
                                          <p:spTgt spid="482"/>
                                        </p:tgtEl>
                                        <p:attrNameLst>
                                          <p:attrName>style.visibility</p:attrName>
                                        </p:attrNameLst>
                                      </p:cBhvr>
                                      <p:to>
                                        <p:strVal val="visible"/>
                                      </p:to>
                                    </p:set>
                                    <p:animEffect filter="wipe(right)" transition="in">
                                      <p:cBhvr>
                                        <p:cTn id="16" dur="1000"/>
                                        <p:tgtEl>
                                          <p:spTgt spid="482"/>
                                        </p:tgtEl>
                                      </p:cBhvr>
                                    </p:animEffect>
                                  </p:childTnLst>
                                </p:cTn>
                              </p:par>
                            </p:childTnLst>
                          </p:cTn>
                        </p:par>
                        <p:par>
                          <p:cTn id="17" fill="hold">
                            <p:stCondLst>
                              <p:cond delay="2000"/>
                            </p:stCondLst>
                            <p:childTnLst>
                              <p:par>
                                <p:cTn id="18" presetClass="entr" nodeType="afterEffect" presetSubtype="2" presetID="22" grpId="4" fill="hold">
                                  <p:stCondLst>
                                    <p:cond delay="0"/>
                                  </p:stCondLst>
                                  <p:iterate type="el" backwards="0">
                                    <p:tmAbs val="0"/>
                                  </p:iterate>
                                  <p:childTnLst>
                                    <p:set>
                                      <p:cBhvr>
                                        <p:cTn id="19" fill="hold"/>
                                        <p:tgtEl>
                                          <p:spTgt spid="483"/>
                                        </p:tgtEl>
                                        <p:attrNameLst>
                                          <p:attrName>style.visibility</p:attrName>
                                        </p:attrNameLst>
                                      </p:cBhvr>
                                      <p:to>
                                        <p:strVal val="visible"/>
                                      </p:to>
                                    </p:set>
                                    <p:animEffect filter="wipe(right)" transition="in">
                                      <p:cBhvr>
                                        <p:cTn id="20" dur="1000"/>
                                        <p:tgtEl>
                                          <p:spTgt spid="483"/>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4" presetID="2" grpId="5" fill="hold">
                                  <p:stCondLst>
                                    <p:cond delay="0"/>
                                  </p:stCondLst>
                                  <p:iterate type="el" backwards="0">
                                    <p:tmAbs val="0"/>
                                  </p:iterate>
                                  <p:childTnLst>
                                    <p:set>
                                      <p:cBhvr>
                                        <p:cTn id="24" fill="hold"/>
                                        <p:tgtEl>
                                          <p:spTgt spid="484"/>
                                        </p:tgtEl>
                                        <p:attrNameLst>
                                          <p:attrName>style.visibility</p:attrName>
                                        </p:attrNameLst>
                                      </p:cBhvr>
                                      <p:to>
                                        <p:strVal val="visible"/>
                                      </p:to>
                                    </p:set>
                                    <p:anim calcmode="lin" valueType="num">
                                      <p:cBhvr>
                                        <p:cTn id="25" dur="1000" fill="hold"/>
                                        <p:tgtEl>
                                          <p:spTgt spid="484"/>
                                        </p:tgtEl>
                                        <p:attrNameLst>
                                          <p:attrName>ppt_x</p:attrName>
                                        </p:attrNameLst>
                                      </p:cBhvr>
                                      <p:tavLst>
                                        <p:tav tm="0">
                                          <p:val>
                                            <p:strVal val="#ppt_x"/>
                                          </p:val>
                                        </p:tav>
                                        <p:tav tm="100000">
                                          <p:val>
                                            <p:strVal val="#ppt_x"/>
                                          </p:val>
                                        </p:tav>
                                      </p:tavLst>
                                    </p:anim>
                                    <p:anim calcmode="lin" valueType="num">
                                      <p:cBhvr>
                                        <p:cTn id="26" dur="1000" fill="hold"/>
                                        <p:tgtEl>
                                          <p:spTgt spid="4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4" grpId="5"/>
      <p:bldP build="whole" bldLvl="1" animBg="1" rev="0" advAuto="0" spid="482" grpId="3"/>
      <p:bldP build="whole" bldLvl="1" animBg="1" rev="0" advAuto="0" spid="487" grpId="2"/>
      <p:bldP build="whole" bldLvl="1" animBg="1" rev="0" advAuto="0" spid="486" grpId="1"/>
      <p:bldP build="whole" bldLvl="1" animBg="1" rev="0" advAuto="0" spid="483" grpId="4"/>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Google Shape;81;p18"/>
          <p:cNvSpPr/>
          <p:nvPr/>
        </p:nvSpPr>
        <p:spPr>
          <a:xfrm>
            <a:off x="0" y="3340000"/>
            <a:ext cx="12192000" cy="3186901"/>
          </a:xfrm>
          <a:prstGeom prst="rect">
            <a:avLst/>
          </a:prstGeom>
          <a:solidFill>
            <a:srgbClr val="F2F2F2"/>
          </a:solidFill>
          <a:ln w="12700">
            <a:miter lim="400000"/>
          </a:ln>
        </p:spPr>
        <p:txBody>
          <a:bodyPr lIns="0" tIns="0" rIns="0" bIns="0" anchor="ctr"/>
          <a:lstStyle/>
          <a:p>
            <a:pPr algn="ctr">
              <a:defRPr sz="1900">
                <a:solidFill>
                  <a:srgbClr val="FFFFFF"/>
                </a:solidFill>
                <a:latin typeface="Proxima Nova"/>
                <a:ea typeface="Proxima Nova"/>
                <a:cs typeface="Proxima Nova"/>
                <a:sym typeface="Proxima Nova"/>
              </a:defRPr>
            </a:pPr>
          </a:p>
        </p:txBody>
      </p:sp>
      <p:sp>
        <p:nvSpPr>
          <p:cNvPr id="320" name="Google Shape;82;p18"/>
          <p:cNvSpPr txBox="1"/>
          <p:nvPr>
            <p:ph type="title"/>
          </p:nvPr>
        </p:nvSpPr>
        <p:spPr>
          <a:xfrm>
            <a:off x="925582" y="323924"/>
            <a:ext cx="11019602" cy="908101"/>
          </a:xfrm>
          <a:prstGeom prst="rect">
            <a:avLst/>
          </a:prstGeom>
        </p:spPr>
        <p:txBody>
          <a:bodyPr/>
          <a:lstStyle>
            <a:lvl1pPr>
              <a:defRPr b="1">
                <a:latin typeface="Helvetica Neue"/>
                <a:ea typeface="Helvetica Neue"/>
                <a:cs typeface="Helvetica Neue"/>
                <a:sym typeface="Helvetica Neue"/>
              </a:defRPr>
            </a:lvl1pPr>
          </a:lstStyle>
          <a:p>
            <a:pPr/>
            <a:r>
              <a:t>Join Us in Making Learning Technology Easier</a:t>
            </a:r>
          </a:p>
        </p:txBody>
      </p:sp>
      <p:sp>
        <p:nvSpPr>
          <p:cNvPr id="321" name="Google Shape;83;p18"/>
          <p:cNvSpPr txBox="1"/>
          <p:nvPr>
            <p:ph type="sldNum" sz="quarter" idx="2"/>
          </p:nvPr>
        </p:nvSpPr>
        <p:spPr>
          <a:xfrm>
            <a:off x="15567509" y="8758429"/>
            <a:ext cx="217080" cy="314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Google Shape;84;p18"/>
          <p:cNvSpPr txBox="1"/>
          <p:nvPr/>
        </p:nvSpPr>
        <p:spPr>
          <a:xfrm>
            <a:off x="904346" y="3546164"/>
            <a:ext cx="5637651"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800">
                <a:solidFill>
                  <a:srgbClr val="595959"/>
                </a:solidFill>
                <a:latin typeface="Proxima Nova"/>
                <a:ea typeface="Proxima Nova"/>
                <a:cs typeface="Proxima Nova"/>
                <a:sym typeface="Proxima Nova"/>
              </a:defRPr>
            </a:lvl1pPr>
          </a:lstStyle>
          <a:p>
            <a:pPr/>
            <a:r>
              <a:t>…impacts everyone daily.</a:t>
            </a:r>
          </a:p>
        </p:txBody>
      </p:sp>
      <p:sp>
        <p:nvSpPr>
          <p:cNvPr id="323" name="Google Shape;85;p18"/>
          <p:cNvSpPr txBox="1"/>
          <p:nvPr/>
        </p:nvSpPr>
        <p:spPr>
          <a:xfrm>
            <a:off x="919910" y="4102063"/>
            <a:ext cx="5637651" cy="2021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600">
                <a:solidFill>
                  <a:srgbClr val="595959"/>
                </a:solidFill>
                <a:latin typeface="Proxima Nova"/>
                <a:ea typeface="Proxima Nova"/>
                <a:cs typeface="Proxima Nova"/>
                <a:sym typeface="Proxima Nova"/>
              </a:defRPr>
            </a:pPr>
            <a:r>
              <a:t>And it’s working. Today, we’re known for delivering customized tech learning programs that drive innovation and transform organizations. </a:t>
            </a:r>
            <a:br/>
            <a:br/>
            <a:r>
              <a:t>In fact, when you talk on the phone, watch a movie, connect with friends on social media, drive a car, fly on a plane, shop online, and order a latte with your mobile app, you are experiencing the impact of our solutions. </a:t>
            </a:r>
          </a:p>
        </p:txBody>
      </p:sp>
      <p:sp>
        <p:nvSpPr>
          <p:cNvPr id="324" name="Google Shape;86;p18"/>
          <p:cNvSpPr txBox="1"/>
          <p:nvPr/>
        </p:nvSpPr>
        <p:spPr>
          <a:xfrm>
            <a:off x="919909" y="1560674"/>
            <a:ext cx="3537652" cy="49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2700">
                <a:solidFill>
                  <a:srgbClr val="595959"/>
                </a:solidFill>
                <a:latin typeface="Proxima Nova"/>
                <a:ea typeface="Proxima Nova"/>
                <a:cs typeface="Proxima Nova"/>
                <a:sym typeface="Proxima Nova"/>
              </a:defRPr>
            </a:lvl1pPr>
          </a:lstStyle>
          <a:p>
            <a:pPr/>
            <a:r>
              <a:t>Our mission…</a:t>
            </a:r>
          </a:p>
        </p:txBody>
      </p:sp>
      <p:sp>
        <p:nvSpPr>
          <p:cNvPr id="325" name="Google Shape;87;p18"/>
          <p:cNvSpPr txBox="1"/>
          <p:nvPr/>
        </p:nvSpPr>
        <p:spPr>
          <a:xfrm>
            <a:off x="904345" y="2082818"/>
            <a:ext cx="4794952" cy="8153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600">
                <a:solidFill>
                  <a:srgbClr val="595959"/>
                </a:solidFill>
                <a:latin typeface="Proxima Nova"/>
                <a:ea typeface="Proxima Nova"/>
                <a:cs typeface="Proxima Nova"/>
                <a:sym typeface="Proxima Nova"/>
              </a:defRPr>
            </a:lvl1pPr>
          </a:lstStyle>
          <a:p>
            <a:pPr/>
            <a:r>
              <a:t>Over 16 years ago, we embarked on a journey to improve the world by making learning technology easy and accessible to everyone. </a:t>
            </a:r>
          </a:p>
        </p:txBody>
      </p:sp>
      <p:pic>
        <p:nvPicPr>
          <p:cNvPr id="326" name="Google Shape;88;p18" descr="Google Shape;88;p18"/>
          <p:cNvPicPr>
            <a:picLocks noChangeAspect="1"/>
          </p:cNvPicPr>
          <p:nvPr/>
        </p:nvPicPr>
        <p:blipFill>
          <a:blip r:embed="rId3">
            <a:extLst/>
          </a:blip>
          <a:stretch>
            <a:fillRect/>
          </a:stretch>
        </p:blipFill>
        <p:spPr>
          <a:xfrm>
            <a:off x="5873789" y="1783708"/>
            <a:ext cx="6071396" cy="1004620"/>
          </a:xfrm>
          <a:prstGeom prst="rect">
            <a:avLst/>
          </a:prstGeom>
          <a:ln w="12700">
            <a:miter lim="400000"/>
          </a:ln>
        </p:spPr>
      </p:pic>
      <p:sp>
        <p:nvSpPr>
          <p:cNvPr id="327" name="Google Shape;89;p18"/>
          <p:cNvSpPr txBox="1"/>
          <p:nvPr/>
        </p:nvSpPr>
        <p:spPr>
          <a:xfrm>
            <a:off x="94091" y="6612295"/>
            <a:ext cx="1455050" cy="193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700">
                <a:solidFill>
                  <a:srgbClr val="FFFFFF"/>
                </a:solidFill>
                <a:latin typeface="Proxima Nova"/>
                <a:ea typeface="Proxima Nova"/>
                <a:cs typeface="Proxima Nova"/>
                <a:sym typeface="Proxima Nova"/>
              </a:defRPr>
            </a:lvl1pPr>
          </a:lstStyle>
          <a:p>
            <a:pPr/>
            <a:r>
              <a:t>Copyright DevelopIntelligence LLC</a:t>
            </a:r>
          </a:p>
        </p:txBody>
      </p:sp>
      <p:pic>
        <p:nvPicPr>
          <p:cNvPr id="328" name="Google Shape;90;p18" descr="Google Shape;90;p18"/>
          <p:cNvPicPr>
            <a:picLocks noChangeAspect="1"/>
          </p:cNvPicPr>
          <p:nvPr/>
        </p:nvPicPr>
        <p:blipFill>
          <a:blip r:embed="rId4">
            <a:extLst/>
          </a:blip>
          <a:stretch>
            <a:fillRect/>
          </a:stretch>
        </p:blipFill>
        <p:spPr>
          <a:xfrm>
            <a:off x="7499233" y="3340032"/>
            <a:ext cx="3840758" cy="31868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91" name="Mongo comes to solve this!"/>
          <p:cNvGrpSpPr/>
          <p:nvPr/>
        </p:nvGrpSpPr>
        <p:grpSpPr>
          <a:xfrm>
            <a:off x="2351352" y="2582333"/>
            <a:ext cx="7281146" cy="1693334"/>
            <a:chOff x="0" y="0"/>
            <a:chExt cx="7281145" cy="1693333"/>
          </a:xfrm>
        </p:grpSpPr>
        <p:sp>
          <p:nvSpPr>
            <p:cNvPr id="489" name="Rounded Rectangle"/>
            <p:cNvSpPr/>
            <p:nvPr/>
          </p:nvSpPr>
          <p:spPr>
            <a:xfrm>
              <a:off x="0" y="0"/>
              <a:ext cx="7281146" cy="1693334"/>
            </a:xfrm>
            <a:prstGeom prst="roundRect">
              <a:avLst>
                <a:gd name="adj" fmla="val 15000"/>
              </a:avLst>
            </a:prstGeom>
            <a:solidFill>
              <a:srgbClr val="FFFFFF"/>
            </a:solidFill>
            <a:ln w="12700" cap="flat">
              <a:noFill/>
              <a:miter lim="400000"/>
            </a:ln>
            <a:effectLst/>
          </p:spPr>
          <p:txBody>
            <a:bodyPr wrap="square" lIns="0" tIns="0" rIns="0" bIns="0" numCol="1" anchor="ctr">
              <a:noAutofit/>
            </a:bodyPr>
            <a:lstStyle/>
            <a:p>
              <a:pPr algn="ctr" defTabSz="1219200">
                <a:defRPr b="1" sz="3600">
                  <a:solidFill>
                    <a:srgbClr val="D3002D"/>
                  </a:solidFill>
                  <a:latin typeface="OpenDyslexic"/>
                  <a:ea typeface="OpenDyslexic"/>
                  <a:cs typeface="OpenDyslexic"/>
                  <a:sym typeface="OpenDyslexic"/>
                </a:defRPr>
              </a:pPr>
            </a:p>
          </p:txBody>
        </p:sp>
        <p:sp>
          <p:nvSpPr>
            <p:cNvPr id="490" name="Neural Search comes to solve this!"/>
            <p:cNvSpPr txBox="1"/>
            <p:nvPr/>
          </p:nvSpPr>
          <p:spPr>
            <a:xfrm>
              <a:off x="74394" y="294497"/>
              <a:ext cx="7132357" cy="1104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1219200">
                <a:defRPr b="1" sz="3600">
                  <a:solidFill>
                    <a:srgbClr val="F57D24"/>
                  </a:solidFill>
                  <a:latin typeface="Helvetica Neue"/>
                  <a:ea typeface="Helvetica Neue"/>
                  <a:cs typeface="Helvetica Neue"/>
                  <a:sym typeface="Helvetica Neue"/>
                </a:defRPr>
              </a:lvl1pPr>
            </a:lstStyle>
            <a:p>
              <a:pPr/>
              <a:r>
                <a:t>Neural Search comes to solve this!</a:t>
              </a:r>
            </a:p>
          </p:txBody>
        </p:sp>
      </p:grpSp>
      <p:sp>
        <p:nvSpPr>
          <p:cNvPr id="492" name="Case Study: Looking for rental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Case Study: Looking for rentals</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Applying NLP to this process…"/>
          <p:cNvSpPr txBox="1"/>
          <p:nvPr>
            <p:ph type="body" sz="quarter" idx="1"/>
          </p:nvPr>
        </p:nvSpPr>
        <p:spPr>
          <a:xfrm>
            <a:off x="333903" y="2740754"/>
            <a:ext cx="6525301" cy="2323716"/>
          </a:xfrm>
          <a:prstGeom prst="rect">
            <a:avLst/>
          </a:prstGeom>
        </p:spPr>
        <p:txBody>
          <a:bodyPr/>
          <a:lstStyle/>
          <a:p>
            <a:pPr marL="211755" indent="-211755" defTabSz="877823">
              <a:lnSpc>
                <a:spcPct val="150000"/>
              </a:lnSpc>
              <a:spcBef>
                <a:spcPts val="0"/>
              </a:spcBef>
              <a:buClrTx/>
              <a:buSzPct val="100000"/>
              <a:buFontTx/>
              <a:defRPr sz="2592">
                <a:solidFill>
                  <a:srgbClr val="595959"/>
                </a:solidFill>
                <a:latin typeface="Helvetica Neue Medium"/>
                <a:ea typeface="Helvetica Neue Medium"/>
                <a:cs typeface="Helvetica Neue Medium"/>
                <a:sym typeface="Helvetica Neue Medium"/>
              </a:defRPr>
            </a:pPr>
            <a:r>
              <a:t>Applying NLP to this process</a:t>
            </a:r>
          </a:p>
          <a:p>
            <a:pPr marL="211755" indent="-211755" defTabSz="877823">
              <a:lnSpc>
                <a:spcPct val="150000"/>
              </a:lnSpc>
              <a:spcBef>
                <a:spcPts val="0"/>
              </a:spcBef>
              <a:buClrTx/>
              <a:buSzPct val="100000"/>
              <a:buFontTx/>
              <a:defRPr sz="2592">
                <a:solidFill>
                  <a:srgbClr val="595959"/>
                </a:solidFill>
                <a:latin typeface="Helvetica Neue Medium"/>
                <a:ea typeface="Helvetica Neue Medium"/>
                <a:cs typeface="Helvetica Neue Medium"/>
                <a:sym typeface="Helvetica Neue Medium"/>
              </a:defRPr>
            </a:pPr>
            <a:r>
              <a:t>Enrich queries and indexes</a:t>
            </a:r>
          </a:p>
          <a:p>
            <a:pPr marL="211755" indent="-211755" defTabSz="877823">
              <a:lnSpc>
                <a:spcPct val="150000"/>
              </a:lnSpc>
              <a:spcBef>
                <a:spcPts val="0"/>
              </a:spcBef>
              <a:buClrTx/>
              <a:buSzPct val="100000"/>
              <a:buFontTx/>
              <a:defRPr sz="2592">
                <a:solidFill>
                  <a:srgbClr val="595958"/>
                </a:solidFill>
                <a:latin typeface="Helvetica Neue Medium"/>
                <a:ea typeface="Helvetica Neue Medium"/>
                <a:cs typeface="Helvetica Neue Medium"/>
                <a:sym typeface="Helvetica Neue Medium"/>
              </a:defRPr>
            </a:pPr>
            <a:r>
              <a:t>Make the first query return the results with good precision </a:t>
            </a:r>
            <a:r>
              <a:rPr b="1">
                <a:latin typeface="Helvetica Neue"/>
                <a:ea typeface="Helvetica Neue"/>
                <a:cs typeface="Helvetica Neue"/>
                <a:sym typeface="Helvetica Neue"/>
              </a:rPr>
              <a:t>and</a:t>
            </a:r>
            <a:r>
              <a:t> recall</a:t>
            </a:r>
          </a:p>
        </p:txBody>
      </p:sp>
      <p:sp>
        <p:nvSpPr>
          <p:cNvPr id="4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6" name="What is Neural Search?"/>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What is Neural Search?</a:t>
            </a:r>
          </a:p>
        </p:txBody>
      </p:sp>
      <p:pic>
        <p:nvPicPr>
          <p:cNvPr id="497" name="Image" descr="Image"/>
          <p:cNvPicPr>
            <a:picLocks noChangeAspect="1"/>
          </p:cNvPicPr>
          <p:nvPr/>
        </p:nvPicPr>
        <p:blipFill>
          <a:blip r:embed="rId2">
            <a:extLst/>
          </a:blip>
          <a:stretch>
            <a:fillRect/>
          </a:stretch>
        </p:blipFill>
        <p:spPr>
          <a:xfrm>
            <a:off x="6729903" y="2223292"/>
            <a:ext cx="5037959" cy="33586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9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9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9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94"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0" name="Woman"/>
          <p:cNvSpPr/>
          <p:nvPr/>
        </p:nvSpPr>
        <p:spPr>
          <a:xfrm>
            <a:off x="1499198" y="2383917"/>
            <a:ext cx="1066928" cy="2670945"/>
          </a:xfrm>
          <a:custGeom>
            <a:avLst/>
            <a:gdLst/>
            <a:ahLst/>
            <a:cxnLst>
              <a:cxn ang="0">
                <a:pos x="wd2" y="hd2"/>
              </a:cxn>
              <a:cxn ang="5400000">
                <a:pos x="wd2" y="hd2"/>
              </a:cxn>
              <a:cxn ang="10800000">
                <a:pos x="wd2" y="hd2"/>
              </a:cxn>
              <a:cxn ang="16200000">
                <a:pos x="wd2" y="hd2"/>
              </a:cxn>
            </a:cxnLst>
            <a:rect l="0" t="0" r="r" b="b"/>
            <a:pathLst>
              <a:path w="21387" h="21451" fill="norm" stroke="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FFFFFF"/>
          </a:solidFill>
          <a:ln w="25400">
            <a:solidFill>
              <a:schemeClr val="accent1"/>
            </a:solidFill>
          </a:ln>
        </p:spPr>
        <p:txBody>
          <a:bodyPr lIns="0" tIns="0" rIns="0" bIns="0"/>
          <a:lstStyle/>
          <a:p>
            <a:pPr/>
          </a:p>
        </p:txBody>
      </p:sp>
      <p:sp>
        <p:nvSpPr>
          <p:cNvPr id="501" name="Rentals near bars"/>
          <p:cNvSpPr/>
          <p:nvPr/>
        </p:nvSpPr>
        <p:spPr>
          <a:xfrm>
            <a:off x="2416273" y="1450127"/>
            <a:ext cx="2523246" cy="1067751"/>
          </a:xfrm>
          <a:prstGeom prst="wedgeEllipseCallout">
            <a:avLst>
              <a:gd name="adj1" fmla="val -49495"/>
              <a:gd name="adj2" fmla="val 69112"/>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700">
                <a:solidFill>
                  <a:srgbClr val="FDFFFF"/>
                </a:solidFill>
                <a:latin typeface="Helvetica Neue"/>
                <a:ea typeface="Helvetica Neue"/>
                <a:cs typeface="Helvetica Neue"/>
                <a:sym typeface="Helvetica Neue"/>
              </a:defRPr>
            </a:lvl1pPr>
          </a:lstStyle>
          <a:p>
            <a:pPr/>
            <a:r>
              <a:t>Rentals near bars</a:t>
            </a:r>
          </a:p>
        </p:txBody>
      </p:sp>
      <p:sp>
        <p:nvSpPr>
          <p:cNvPr id="502" name="Search Engine…"/>
          <p:cNvSpPr/>
          <p:nvPr/>
        </p:nvSpPr>
        <p:spPr>
          <a:xfrm>
            <a:off x="9422800" y="2652138"/>
            <a:ext cx="1270001" cy="1270001"/>
          </a:xfrm>
          <a:prstGeom prst="rect">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p>
            <a:pPr algn="ctr">
              <a:defRPr sz="1700">
                <a:solidFill>
                  <a:srgbClr val="FDFFFF"/>
                </a:solidFill>
                <a:latin typeface="Helvetica Neue"/>
                <a:ea typeface="Helvetica Neue"/>
                <a:cs typeface="Helvetica Neue"/>
                <a:sym typeface="Helvetica Neue"/>
              </a:defRPr>
            </a:pPr>
            <a:r>
              <a:t>Search Engine</a:t>
            </a:r>
          </a:p>
          <a:p>
            <a:pPr algn="ctr">
              <a:defRPr sz="1700">
                <a:solidFill>
                  <a:srgbClr val="FDFFFF"/>
                </a:solidFill>
                <a:latin typeface="Helvetica Neue"/>
                <a:ea typeface="Helvetica Neue"/>
                <a:cs typeface="Helvetica Neue"/>
                <a:sym typeface="Helvetica Neue"/>
              </a:defRPr>
            </a:pPr>
            <a:r>
              <a:t>+</a:t>
            </a:r>
          </a:p>
          <a:p>
            <a:pPr algn="ctr">
              <a:defRPr sz="1700">
                <a:solidFill>
                  <a:srgbClr val="FDFFFF"/>
                </a:solidFill>
                <a:latin typeface="Helvetica Neue"/>
                <a:ea typeface="Helvetica Neue"/>
                <a:cs typeface="Helvetica Neue"/>
                <a:sym typeface="Helvetica Neue"/>
              </a:defRPr>
            </a:pPr>
            <a:r>
              <a:t>NLP</a:t>
            </a:r>
          </a:p>
        </p:txBody>
      </p:sp>
      <p:sp>
        <p:nvSpPr>
          <p:cNvPr id="507" name="Connection Line"/>
          <p:cNvSpPr/>
          <p:nvPr/>
        </p:nvSpPr>
        <p:spPr>
          <a:xfrm>
            <a:off x="2846703" y="2434082"/>
            <a:ext cx="6506184" cy="846229"/>
          </a:xfrm>
          <a:custGeom>
            <a:avLst/>
            <a:gdLst/>
            <a:ahLst/>
            <a:cxnLst>
              <a:cxn ang="0">
                <a:pos x="wd2" y="hd2"/>
              </a:cxn>
              <a:cxn ang="5400000">
                <a:pos x="wd2" y="hd2"/>
              </a:cxn>
              <a:cxn ang="10800000">
                <a:pos x="wd2" y="hd2"/>
              </a:cxn>
              <a:cxn ang="16200000">
                <a:pos x="wd2" y="hd2"/>
              </a:cxn>
            </a:cxnLst>
            <a:rect l="0" t="0" r="r" b="b"/>
            <a:pathLst>
              <a:path w="21600" h="16247" fill="norm" stroke="1" extrusionOk="0">
                <a:moveTo>
                  <a:pt x="0" y="12954"/>
                </a:moveTo>
                <a:cubicBezTo>
                  <a:pt x="7607" y="-5353"/>
                  <a:pt x="14807" y="-4255"/>
                  <a:pt x="21600" y="16247"/>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508" name="Connection Line"/>
          <p:cNvSpPr/>
          <p:nvPr/>
        </p:nvSpPr>
        <p:spPr>
          <a:xfrm>
            <a:off x="2801773" y="3838883"/>
            <a:ext cx="6524716" cy="1007476"/>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0"/>
                </a:moveTo>
                <a:cubicBezTo>
                  <a:pt x="7352" y="21519"/>
                  <a:pt x="14552" y="21600"/>
                  <a:pt x="21600" y="243"/>
                </a:cubicBezTo>
              </a:path>
            </a:pathLst>
          </a:custGeom>
          <a:ln w="25400">
            <a:solidFill>
              <a:schemeClr val="accent1"/>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505" name="20 results"/>
          <p:cNvSpPr txBox="1"/>
          <p:nvPr/>
        </p:nvSpPr>
        <p:spPr>
          <a:xfrm>
            <a:off x="5564581" y="4890187"/>
            <a:ext cx="949859" cy="2354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600">
                <a:solidFill>
                  <a:srgbClr val="A62E5C"/>
                </a:solidFill>
                <a:latin typeface="Helvetica Neue"/>
                <a:ea typeface="Helvetica Neue"/>
                <a:cs typeface="Helvetica Neue"/>
                <a:sym typeface="Helvetica Neue"/>
              </a:defRPr>
            </a:lvl1pPr>
          </a:lstStyle>
          <a:p>
            <a:pPr/>
            <a:r>
              <a:t>20 results</a:t>
            </a:r>
          </a:p>
        </p:txBody>
      </p:sp>
      <p:sp>
        <p:nvSpPr>
          <p:cNvPr id="506" name="Case Study: Looking for rental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Case Study: Looking for rentals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07"/>
                                        </p:tgtEl>
                                        <p:attrNameLst>
                                          <p:attrName>style.visibility</p:attrName>
                                        </p:attrNameLst>
                                      </p:cBhvr>
                                      <p:to>
                                        <p:strVal val="visible"/>
                                      </p:to>
                                    </p:set>
                                    <p:animEffect filter="wipe(left)" transition="in">
                                      <p:cBhvr>
                                        <p:cTn id="7" dur="1000"/>
                                        <p:tgtEl>
                                          <p:spTgt spid="50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2" grpId="2" fill="hold">
                                  <p:stCondLst>
                                    <p:cond delay="0"/>
                                  </p:stCondLst>
                                  <p:iterate type="el" backwards="0">
                                    <p:tmAbs val="0"/>
                                  </p:iterate>
                                  <p:childTnLst>
                                    <p:set>
                                      <p:cBhvr>
                                        <p:cTn id="11" fill="hold"/>
                                        <p:tgtEl>
                                          <p:spTgt spid="508"/>
                                        </p:tgtEl>
                                        <p:attrNameLst>
                                          <p:attrName>style.visibility</p:attrName>
                                        </p:attrNameLst>
                                      </p:cBhvr>
                                      <p:to>
                                        <p:strVal val="visible"/>
                                      </p:to>
                                    </p:set>
                                    <p:animEffect filter="wipe(right)" transition="in">
                                      <p:cBhvr>
                                        <p:cTn id="12" dur="1000"/>
                                        <p:tgtEl>
                                          <p:spTgt spid="508"/>
                                        </p:tgtEl>
                                      </p:cBhvr>
                                    </p:animEffect>
                                  </p:childTnLst>
                                </p:cTn>
                              </p:par>
                            </p:childTnLst>
                          </p:cTn>
                        </p:par>
                        <p:par>
                          <p:cTn id="13" fill="hold">
                            <p:stCondLst>
                              <p:cond delay="1000"/>
                            </p:stCondLst>
                            <p:childTnLst>
                              <p:par>
                                <p:cTn id="14" presetClass="entr" nodeType="afterEffect" presetSubtype="2" presetID="22" grpId="3" fill="hold">
                                  <p:stCondLst>
                                    <p:cond delay="0"/>
                                  </p:stCondLst>
                                  <p:iterate type="el" backwards="0">
                                    <p:tmAbs val="0"/>
                                  </p:iterate>
                                  <p:childTnLst>
                                    <p:set>
                                      <p:cBhvr>
                                        <p:cTn id="15" fill="hold"/>
                                        <p:tgtEl>
                                          <p:spTgt spid="505"/>
                                        </p:tgtEl>
                                        <p:attrNameLst>
                                          <p:attrName>style.visibility</p:attrName>
                                        </p:attrNameLst>
                                      </p:cBhvr>
                                      <p:to>
                                        <p:strVal val="visible"/>
                                      </p:to>
                                    </p:set>
                                    <p:animEffect filter="wipe(right)" transition="in">
                                      <p:cBhvr>
                                        <p:cTn id="16"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7" grpId="1"/>
      <p:bldP build="whole" bldLvl="1" animBg="1" rev="0" advAuto="0" spid="508" grpId="2"/>
      <p:bldP build="whole" bldLvl="1" animBg="1" rev="0" advAuto="0" spid="505" grpId="3"/>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Contextual Search: Synonyms, Autocomplete, Autocorrect…"/>
          <p:cNvSpPr txBox="1"/>
          <p:nvPr>
            <p:ph type="body" idx="1"/>
          </p:nvPr>
        </p:nvSpPr>
        <p:spPr>
          <a:xfrm>
            <a:off x="540442" y="1592263"/>
            <a:ext cx="10443221" cy="4586715"/>
          </a:xfrm>
          <a:prstGeom prst="rect">
            <a:avLst/>
          </a:prstGeom>
        </p:spPr>
        <p:txBody>
          <a:bodyPr/>
          <a:lstStyle/>
          <a:p>
            <a:pPr marL="355600" indent="-355600">
              <a:lnSpc>
                <a:spcPct val="120000"/>
              </a:lnSpc>
              <a:spcBef>
                <a:spcPts val="0"/>
              </a:spcBef>
              <a:buClrTx/>
              <a:buSzPct val="123000"/>
              <a:buFontTx/>
              <a:defRPr sz="2800">
                <a:solidFill>
                  <a:srgbClr val="595959"/>
                </a:solidFill>
                <a:latin typeface="Helvetica Neue"/>
                <a:ea typeface="Helvetica Neue"/>
                <a:cs typeface="Helvetica Neue"/>
                <a:sym typeface="Helvetica Neue"/>
              </a:defRPr>
            </a:pPr>
            <a:r>
              <a:t>Contextual Search: Synonyms, Autocomplete, Autocorrect</a:t>
            </a:r>
          </a:p>
          <a:p>
            <a:pPr marL="355600" indent="-355600">
              <a:lnSpc>
                <a:spcPct val="120000"/>
              </a:lnSpc>
              <a:spcBef>
                <a:spcPts val="0"/>
              </a:spcBef>
              <a:buClrTx/>
              <a:buSzPct val="123000"/>
              <a:buFontTx/>
              <a:defRPr sz="2800">
                <a:solidFill>
                  <a:srgbClr val="595959"/>
                </a:solidFill>
                <a:latin typeface="Helvetica Neue"/>
                <a:ea typeface="Helvetica Neue"/>
                <a:cs typeface="Helvetica Neue"/>
                <a:sym typeface="Helvetica Neue"/>
              </a:defRPr>
            </a:pPr>
            <a:r>
              <a:t>Machine Translation</a:t>
            </a:r>
          </a:p>
          <a:p>
            <a:pPr marL="355600" indent="-355600">
              <a:lnSpc>
                <a:spcPct val="120000"/>
              </a:lnSpc>
              <a:spcBef>
                <a:spcPts val="0"/>
              </a:spcBef>
              <a:buClrTx/>
              <a:buSzPct val="123000"/>
              <a:buFontTx/>
              <a:defRPr sz="2800">
                <a:solidFill>
                  <a:srgbClr val="595959"/>
                </a:solidFill>
                <a:latin typeface="Helvetica Neue"/>
                <a:ea typeface="Helvetica Neue"/>
                <a:cs typeface="Helvetica Neue"/>
                <a:sym typeface="Helvetica Neue"/>
              </a:defRPr>
            </a:pPr>
            <a:r>
              <a:t>Summarisation: Tag summarisation, phrase summarisation</a:t>
            </a:r>
          </a:p>
          <a:p>
            <a:pPr marL="355600" indent="-355600">
              <a:lnSpc>
                <a:spcPct val="120000"/>
              </a:lnSpc>
              <a:spcBef>
                <a:spcPts val="0"/>
              </a:spcBef>
              <a:buClrTx/>
              <a:buSzPct val="123000"/>
              <a:buFontTx/>
              <a:defRPr sz="2800">
                <a:solidFill>
                  <a:srgbClr val="595959"/>
                </a:solidFill>
                <a:latin typeface="Helvetica Neue"/>
                <a:ea typeface="Helvetica Neue"/>
                <a:cs typeface="Helvetica Neue"/>
                <a:sym typeface="Helvetica Neue"/>
              </a:defRPr>
            </a:pPr>
            <a:r>
              <a:t>Named Entity Recognition (NER)</a:t>
            </a:r>
          </a:p>
          <a:p>
            <a:pPr marL="355600" indent="-355600">
              <a:lnSpc>
                <a:spcPct val="120000"/>
              </a:lnSpc>
              <a:spcBef>
                <a:spcPts val="0"/>
              </a:spcBef>
              <a:buClrTx/>
              <a:buSzPct val="123000"/>
              <a:buFontTx/>
              <a:defRPr sz="2800">
                <a:solidFill>
                  <a:srgbClr val="595959"/>
                </a:solidFill>
                <a:latin typeface="Helvetica Neue"/>
                <a:ea typeface="Helvetica Neue"/>
                <a:cs typeface="Helvetica Neue"/>
                <a:sym typeface="Helvetica Neue"/>
              </a:defRPr>
            </a:pPr>
            <a:r>
              <a:t>Sentiment analysis</a:t>
            </a:r>
          </a:p>
          <a:p>
            <a:pPr marL="355600" indent="-355600">
              <a:lnSpc>
                <a:spcPct val="120000"/>
              </a:lnSpc>
              <a:spcBef>
                <a:spcPts val="0"/>
              </a:spcBef>
              <a:buClrTx/>
              <a:buSzPct val="123000"/>
              <a:buFontTx/>
              <a:defRPr sz="2800">
                <a:solidFill>
                  <a:srgbClr val="595959"/>
                </a:solidFill>
                <a:latin typeface="Helvetica Neue"/>
                <a:ea typeface="Helvetica Neue"/>
                <a:cs typeface="Helvetica Neue"/>
                <a:sym typeface="Helvetica Neue"/>
              </a:defRPr>
            </a:pPr>
            <a:r>
              <a:t>Q&amp;A</a:t>
            </a:r>
          </a:p>
        </p:txBody>
      </p:sp>
      <p:sp>
        <p:nvSpPr>
          <p:cNvPr id="5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2" name="NLP Area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NLP Areas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5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51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10"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Rectangle"/>
          <p:cNvSpPr/>
          <p:nvPr/>
        </p:nvSpPr>
        <p:spPr>
          <a:xfrm>
            <a:off x="6185959" y="1449801"/>
            <a:ext cx="5591316" cy="4996189"/>
          </a:xfrm>
          <a:prstGeom prst="rect">
            <a:avLst/>
          </a:prstGeom>
          <a:solidFill>
            <a:srgbClr val="D3002D">
              <a:alpha val="24443"/>
            </a:srgbClr>
          </a:solidFill>
          <a:ln w="12700">
            <a:miter lim="400000"/>
          </a:ln>
        </p:spPr>
        <p:txBody>
          <a:bodyPr lIns="0" tIns="0" rIns="0" bIns="0"/>
          <a:lstStyle/>
          <a:p>
            <a:pPr/>
          </a:p>
        </p:txBody>
      </p:sp>
      <p:sp>
        <p:nvSpPr>
          <p:cNvPr id="515" name="Rectangle"/>
          <p:cNvSpPr/>
          <p:nvPr/>
        </p:nvSpPr>
        <p:spPr>
          <a:xfrm>
            <a:off x="587295" y="1436956"/>
            <a:ext cx="5591316" cy="4996188"/>
          </a:xfrm>
          <a:prstGeom prst="rect">
            <a:avLst/>
          </a:prstGeom>
          <a:solidFill>
            <a:srgbClr val="62D37E">
              <a:alpha val="30773"/>
            </a:srgbClr>
          </a:solidFill>
          <a:ln w="12700">
            <a:miter lim="400000"/>
          </a:ln>
        </p:spPr>
        <p:txBody>
          <a:bodyPr lIns="0" tIns="0" rIns="0" bIns="0"/>
          <a:lstStyle/>
          <a:p>
            <a:pPr/>
          </a:p>
        </p:txBody>
      </p:sp>
      <p:sp>
        <p:nvSpPr>
          <p:cNvPr id="516" name="Where can NLP help Search Engine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Where can NLP help Search Engines?</a:t>
            </a:r>
          </a:p>
        </p:txBody>
      </p:sp>
      <p:sp>
        <p:nvSpPr>
          <p:cNvPr id="5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8" name="Book Stack"/>
          <p:cNvSpPr/>
          <p:nvPr/>
        </p:nvSpPr>
        <p:spPr>
          <a:xfrm>
            <a:off x="903263" y="2468250"/>
            <a:ext cx="1329271" cy="12045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69" y="0"/>
                </a:moveTo>
                <a:cubicBezTo>
                  <a:pt x="3275" y="0"/>
                  <a:pt x="1896" y="1522"/>
                  <a:pt x="1896" y="3392"/>
                </a:cubicBezTo>
                <a:cubicBezTo>
                  <a:pt x="1896" y="5262"/>
                  <a:pt x="3275" y="6783"/>
                  <a:pt x="4969" y="6783"/>
                </a:cubicBezTo>
                <a:lnTo>
                  <a:pt x="21600" y="6783"/>
                </a:lnTo>
                <a:lnTo>
                  <a:pt x="21600" y="5757"/>
                </a:lnTo>
                <a:lnTo>
                  <a:pt x="4969" y="5757"/>
                </a:lnTo>
                <a:cubicBezTo>
                  <a:pt x="3788" y="5757"/>
                  <a:pt x="2827" y="4696"/>
                  <a:pt x="2827" y="3392"/>
                </a:cubicBezTo>
                <a:cubicBezTo>
                  <a:pt x="2827" y="2087"/>
                  <a:pt x="3788" y="1026"/>
                  <a:pt x="4969" y="1026"/>
                </a:cubicBezTo>
                <a:lnTo>
                  <a:pt x="21600" y="1026"/>
                </a:lnTo>
                <a:lnTo>
                  <a:pt x="21600" y="0"/>
                </a:lnTo>
                <a:lnTo>
                  <a:pt x="4969" y="0"/>
                </a:lnTo>
                <a:close/>
                <a:moveTo>
                  <a:pt x="4969" y="1852"/>
                </a:moveTo>
                <a:lnTo>
                  <a:pt x="4969" y="2269"/>
                </a:lnTo>
                <a:lnTo>
                  <a:pt x="20792" y="2269"/>
                </a:lnTo>
                <a:cubicBezTo>
                  <a:pt x="20843" y="2123"/>
                  <a:pt x="20903" y="1984"/>
                  <a:pt x="20972" y="1852"/>
                </a:cubicBezTo>
                <a:lnTo>
                  <a:pt x="4969" y="1852"/>
                </a:lnTo>
                <a:close/>
                <a:moveTo>
                  <a:pt x="4969" y="3215"/>
                </a:moveTo>
                <a:lnTo>
                  <a:pt x="4969" y="3632"/>
                </a:lnTo>
                <a:lnTo>
                  <a:pt x="20613" y="3632"/>
                </a:lnTo>
                <a:cubicBezTo>
                  <a:pt x="20608" y="3553"/>
                  <a:pt x="20605" y="3472"/>
                  <a:pt x="20605" y="3392"/>
                </a:cubicBezTo>
                <a:cubicBezTo>
                  <a:pt x="20605" y="3332"/>
                  <a:pt x="20607" y="3273"/>
                  <a:pt x="20610" y="3215"/>
                </a:cubicBezTo>
                <a:lnTo>
                  <a:pt x="4969" y="3215"/>
                </a:lnTo>
                <a:close/>
                <a:moveTo>
                  <a:pt x="4969" y="4575"/>
                </a:moveTo>
                <a:lnTo>
                  <a:pt x="4969" y="4992"/>
                </a:lnTo>
                <a:lnTo>
                  <a:pt x="21006" y="4992"/>
                </a:lnTo>
                <a:cubicBezTo>
                  <a:pt x="20933" y="4861"/>
                  <a:pt x="20869" y="4722"/>
                  <a:pt x="20814" y="4575"/>
                </a:cubicBezTo>
                <a:lnTo>
                  <a:pt x="4969" y="4575"/>
                </a:lnTo>
                <a:close/>
                <a:moveTo>
                  <a:pt x="1447" y="7349"/>
                </a:moveTo>
                <a:cubicBezTo>
                  <a:pt x="649" y="7349"/>
                  <a:pt x="0" y="8067"/>
                  <a:pt x="0" y="8948"/>
                </a:cubicBezTo>
                <a:lnTo>
                  <a:pt x="0" y="12535"/>
                </a:lnTo>
                <a:cubicBezTo>
                  <a:pt x="0" y="13416"/>
                  <a:pt x="649" y="14132"/>
                  <a:pt x="1447" y="14132"/>
                </a:cubicBezTo>
                <a:lnTo>
                  <a:pt x="1849" y="14132"/>
                </a:lnTo>
                <a:cubicBezTo>
                  <a:pt x="2061" y="14132"/>
                  <a:pt x="2248" y="14009"/>
                  <a:pt x="2355" y="13825"/>
                </a:cubicBezTo>
                <a:lnTo>
                  <a:pt x="2537" y="13825"/>
                </a:lnTo>
                <a:cubicBezTo>
                  <a:pt x="2644" y="14009"/>
                  <a:pt x="2831" y="14132"/>
                  <a:pt x="3043" y="14132"/>
                </a:cubicBezTo>
                <a:lnTo>
                  <a:pt x="19539" y="14132"/>
                </a:lnTo>
                <a:lnTo>
                  <a:pt x="19539" y="13106"/>
                </a:lnTo>
                <a:lnTo>
                  <a:pt x="3279" y="13106"/>
                </a:lnTo>
                <a:cubicBezTo>
                  <a:pt x="3173" y="12922"/>
                  <a:pt x="2986" y="12799"/>
                  <a:pt x="2773" y="12799"/>
                </a:cubicBezTo>
                <a:lnTo>
                  <a:pt x="2119" y="12799"/>
                </a:lnTo>
                <a:cubicBezTo>
                  <a:pt x="1906" y="12799"/>
                  <a:pt x="1719" y="12922"/>
                  <a:pt x="1613" y="13106"/>
                </a:cubicBezTo>
                <a:lnTo>
                  <a:pt x="1447" y="13106"/>
                </a:lnTo>
                <a:cubicBezTo>
                  <a:pt x="1161" y="13106"/>
                  <a:pt x="929" y="12850"/>
                  <a:pt x="929" y="12535"/>
                </a:cubicBezTo>
                <a:lnTo>
                  <a:pt x="929" y="8948"/>
                </a:lnTo>
                <a:cubicBezTo>
                  <a:pt x="929" y="8632"/>
                  <a:pt x="1161" y="8375"/>
                  <a:pt x="1447" y="8375"/>
                </a:cubicBezTo>
                <a:lnTo>
                  <a:pt x="1618" y="8375"/>
                </a:lnTo>
                <a:cubicBezTo>
                  <a:pt x="1725" y="8554"/>
                  <a:pt x="1910" y="8672"/>
                  <a:pt x="2119" y="8672"/>
                </a:cubicBezTo>
                <a:lnTo>
                  <a:pt x="2773" y="8672"/>
                </a:lnTo>
                <a:cubicBezTo>
                  <a:pt x="2982" y="8672"/>
                  <a:pt x="3167" y="8554"/>
                  <a:pt x="3274" y="8375"/>
                </a:cubicBezTo>
                <a:lnTo>
                  <a:pt x="19539" y="8375"/>
                </a:lnTo>
                <a:lnTo>
                  <a:pt x="19539" y="7349"/>
                </a:lnTo>
                <a:lnTo>
                  <a:pt x="3043" y="7349"/>
                </a:lnTo>
                <a:cubicBezTo>
                  <a:pt x="2834" y="7349"/>
                  <a:pt x="2649" y="7467"/>
                  <a:pt x="2542" y="7647"/>
                </a:cubicBezTo>
                <a:lnTo>
                  <a:pt x="2350" y="7647"/>
                </a:lnTo>
                <a:cubicBezTo>
                  <a:pt x="2242" y="7467"/>
                  <a:pt x="2058" y="7349"/>
                  <a:pt x="1849" y="7349"/>
                </a:cubicBezTo>
                <a:lnTo>
                  <a:pt x="1447" y="7349"/>
                </a:lnTo>
                <a:close/>
                <a:moveTo>
                  <a:pt x="3264" y="9173"/>
                </a:moveTo>
                <a:lnTo>
                  <a:pt x="3264" y="9590"/>
                </a:lnTo>
                <a:lnTo>
                  <a:pt x="19087" y="9590"/>
                </a:lnTo>
                <a:cubicBezTo>
                  <a:pt x="19138" y="9444"/>
                  <a:pt x="19198" y="9305"/>
                  <a:pt x="19267" y="9173"/>
                </a:cubicBezTo>
                <a:lnTo>
                  <a:pt x="3264" y="9173"/>
                </a:lnTo>
                <a:close/>
                <a:moveTo>
                  <a:pt x="3264" y="10534"/>
                </a:moveTo>
                <a:lnTo>
                  <a:pt x="3264" y="10951"/>
                </a:lnTo>
                <a:lnTo>
                  <a:pt x="18908" y="10951"/>
                </a:lnTo>
                <a:cubicBezTo>
                  <a:pt x="18902" y="10872"/>
                  <a:pt x="18899" y="10791"/>
                  <a:pt x="18899" y="10711"/>
                </a:cubicBezTo>
                <a:cubicBezTo>
                  <a:pt x="18899" y="10651"/>
                  <a:pt x="18901" y="10593"/>
                  <a:pt x="18904" y="10534"/>
                </a:cubicBezTo>
                <a:lnTo>
                  <a:pt x="3264" y="10534"/>
                </a:lnTo>
                <a:close/>
                <a:moveTo>
                  <a:pt x="3264" y="11896"/>
                </a:moveTo>
                <a:lnTo>
                  <a:pt x="3264" y="12313"/>
                </a:lnTo>
                <a:lnTo>
                  <a:pt x="19301" y="12313"/>
                </a:lnTo>
                <a:cubicBezTo>
                  <a:pt x="19227" y="12182"/>
                  <a:pt x="19163" y="12043"/>
                  <a:pt x="19109" y="11896"/>
                </a:cubicBezTo>
                <a:lnTo>
                  <a:pt x="3264" y="11896"/>
                </a:lnTo>
                <a:close/>
                <a:moveTo>
                  <a:pt x="4969" y="14817"/>
                </a:moveTo>
                <a:cubicBezTo>
                  <a:pt x="3275" y="14817"/>
                  <a:pt x="1896" y="16339"/>
                  <a:pt x="1896" y="18208"/>
                </a:cubicBezTo>
                <a:cubicBezTo>
                  <a:pt x="1896" y="20078"/>
                  <a:pt x="3275" y="21600"/>
                  <a:pt x="4969" y="21600"/>
                </a:cubicBezTo>
                <a:lnTo>
                  <a:pt x="21600" y="21600"/>
                </a:lnTo>
                <a:lnTo>
                  <a:pt x="21600" y="20574"/>
                </a:lnTo>
                <a:lnTo>
                  <a:pt x="4969" y="20574"/>
                </a:lnTo>
                <a:cubicBezTo>
                  <a:pt x="3788" y="20574"/>
                  <a:pt x="2827" y="19513"/>
                  <a:pt x="2827" y="18208"/>
                </a:cubicBezTo>
                <a:cubicBezTo>
                  <a:pt x="2827" y="16904"/>
                  <a:pt x="3788" y="15843"/>
                  <a:pt x="4969" y="15843"/>
                </a:cubicBezTo>
                <a:lnTo>
                  <a:pt x="21600" y="15843"/>
                </a:lnTo>
                <a:lnTo>
                  <a:pt x="21600" y="14817"/>
                </a:lnTo>
                <a:lnTo>
                  <a:pt x="4969" y="14817"/>
                </a:lnTo>
                <a:close/>
                <a:moveTo>
                  <a:pt x="4969" y="16669"/>
                </a:moveTo>
                <a:lnTo>
                  <a:pt x="4969" y="17086"/>
                </a:lnTo>
                <a:lnTo>
                  <a:pt x="20792" y="17086"/>
                </a:lnTo>
                <a:cubicBezTo>
                  <a:pt x="20843" y="16940"/>
                  <a:pt x="20903" y="16800"/>
                  <a:pt x="20972" y="16669"/>
                </a:cubicBezTo>
                <a:lnTo>
                  <a:pt x="4969" y="16669"/>
                </a:lnTo>
                <a:close/>
                <a:moveTo>
                  <a:pt x="4969" y="18030"/>
                </a:moveTo>
                <a:lnTo>
                  <a:pt x="4969" y="18447"/>
                </a:lnTo>
                <a:lnTo>
                  <a:pt x="20613" y="18447"/>
                </a:lnTo>
                <a:cubicBezTo>
                  <a:pt x="20608" y="18368"/>
                  <a:pt x="20605" y="18289"/>
                  <a:pt x="20605" y="18208"/>
                </a:cubicBezTo>
                <a:cubicBezTo>
                  <a:pt x="20605" y="18149"/>
                  <a:pt x="20607" y="18089"/>
                  <a:pt x="20610" y="18030"/>
                </a:cubicBezTo>
                <a:lnTo>
                  <a:pt x="4969" y="18030"/>
                </a:lnTo>
                <a:close/>
                <a:moveTo>
                  <a:pt x="4969" y="19392"/>
                </a:moveTo>
                <a:lnTo>
                  <a:pt x="4969" y="19809"/>
                </a:lnTo>
                <a:lnTo>
                  <a:pt x="21006" y="19809"/>
                </a:lnTo>
                <a:cubicBezTo>
                  <a:pt x="20933" y="19678"/>
                  <a:pt x="20869" y="19539"/>
                  <a:pt x="20814" y="19392"/>
                </a:cubicBezTo>
                <a:lnTo>
                  <a:pt x="4969" y="19392"/>
                </a:lnTo>
                <a:close/>
              </a:path>
            </a:pathLst>
          </a:custGeom>
          <a:solidFill>
            <a:srgbClr val="675BA7"/>
          </a:solidFill>
          <a:ln w="25400">
            <a:solidFill>
              <a:srgbClr val="675BA7"/>
            </a:solidFill>
          </a:ln>
        </p:spPr>
        <p:txBody>
          <a:bodyPr lIns="0" tIns="0" rIns="0" bIns="0"/>
          <a:lstStyle/>
          <a:p>
            <a:pPr/>
          </a:p>
        </p:txBody>
      </p:sp>
      <p:sp>
        <p:nvSpPr>
          <p:cNvPr id="519" name="Coins"/>
          <p:cNvSpPr/>
          <p:nvPr/>
        </p:nvSpPr>
        <p:spPr>
          <a:xfrm>
            <a:off x="5461953" y="4888757"/>
            <a:ext cx="1268094" cy="1271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9BC850"/>
          </a:solidFill>
          <a:ln w="25400">
            <a:solidFill>
              <a:srgbClr val="9BC850"/>
            </a:solidFill>
          </a:ln>
        </p:spPr>
        <p:txBody>
          <a:bodyPr lIns="0" tIns="0" rIns="0" bIns="0"/>
          <a:lstStyle/>
          <a:p>
            <a:pPr/>
          </a:p>
        </p:txBody>
      </p:sp>
      <p:sp>
        <p:nvSpPr>
          <p:cNvPr id="520" name="Woman"/>
          <p:cNvSpPr/>
          <p:nvPr/>
        </p:nvSpPr>
        <p:spPr>
          <a:xfrm>
            <a:off x="9137827" y="2304179"/>
            <a:ext cx="612263" cy="1532738"/>
          </a:xfrm>
          <a:custGeom>
            <a:avLst/>
            <a:gdLst/>
            <a:ahLst/>
            <a:cxnLst>
              <a:cxn ang="0">
                <a:pos x="wd2" y="hd2"/>
              </a:cxn>
              <a:cxn ang="5400000">
                <a:pos x="wd2" y="hd2"/>
              </a:cxn>
              <a:cxn ang="10800000">
                <a:pos x="wd2" y="hd2"/>
              </a:cxn>
              <a:cxn ang="16200000">
                <a:pos x="wd2" y="hd2"/>
              </a:cxn>
            </a:cxnLst>
            <a:rect l="0" t="0" r="r" b="b"/>
            <a:pathLst>
              <a:path w="21387" h="21451" fill="norm" stroke="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FFFFFF"/>
          </a:solidFill>
          <a:ln w="25400">
            <a:solidFill>
              <a:schemeClr val="accent1"/>
            </a:solidFill>
          </a:ln>
        </p:spPr>
        <p:txBody>
          <a:bodyPr lIns="0" tIns="0" rIns="0" bIns="0"/>
          <a:lstStyle/>
          <a:p>
            <a:pPr/>
          </a:p>
        </p:txBody>
      </p:sp>
      <p:sp>
        <p:nvSpPr>
          <p:cNvPr id="521" name="Indexing"/>
          <p:cNvSpPr/>
          <p:nvPr/>
        </p:nvSpPr>
        <p:spPr>
          <a:xfrm>
            <a:off x="3924679" y="2735729"/>
            <a:ext cx="1270001" cy="745295"/>
          </a:xfrm>
          <a:prstGeom prst="roundRect">
            <a:avLst>
              <a:gd name="adj" fmla="val 25560"/>
            </a:avLst>
          </a:prstGeom>
          <a:solidFill>
            <a:srgbClr val="675BA7"/>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2000">
                <a:solidFill>
                  <a:srgbClr val="FDFFFF"/>
                </a:solidFill>
                <a:latin typeface="Helvetica Neue"/>
                <a:ea typeface="Helvetica Neue"/>
                <a:cs typeface="Helvetica Neue"/>
                <a:sym typeface="Helvetica Neue"/>
              </a:defRPr>
            </a:lvl1pPr>
          </a:lstStyle>
          <a:p>
            <a:pPr/>
            <a:r>
              <a:t>Indexing</a:t>
            </a:r>
          </a:p>
        </p:txBody>
      </p:sp>
      <p:sp>
        <p:nvSpPr>
          <p:cNvPr id="522" name="Query"/>
          <p:cNvSpPr/>
          <p:nvPr/>
        </p:nvSpPr>
        <p:spPr>
          <a:xfrm>
            <a:off x="9914717" y="1685297"/>
            <a:ext cx="1651001" cy="812801"/>
          </a:xfrm>
          <a:prstGeom prst="wedgeEllipseCallout">
            <a:avLst>
              <a:gd name="adj1" fmla="val -49385"/>
              <a:gd name="adj2" fmla="val 70000"/>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2000">
                <a:solidFill>
                  <a:srgbClr val="FDFFFF"/>
                </a:solidFill>
                <a:latin typeface="Helvetica Neue"/>
                <a:ea typeface="Helvetica Neue"/>
                <a:cs typeface="Helvetica Neue"/>
                <a:sym typeface="Helvetica Neue"/>
              </a:defRPr>
            </a:lvl1pPr>
          </a:lstStyle>
          <a:p>
            <a:pPr/>
            <a:r>
              <a:t>Query</a:t>
            </a:r>
          </a:p>
        </p:txBody>
      </p:sp>
      <p:sp>
        <p:nvSpPr>
          <p:cNvPr id="523" name="Line"/>
          <p:cNvSpPr/>
          <p:nvPr/>
        </p:nvSpPr>
        <p:spPr>
          <a:xfrm>
            <a:off x="2463910" y="3108376"/>
            <a:ext cx="1354671" cy="1"/>
          </a:xfrm>
          <a:prstGeom prst="line">
            <a:avLst/>
          </a:prstGeom>
          <a:ln w="25400">
            <a:solidFill>
              <a:srgbClr val="A62E5C"/>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524" name="Line"/>
          <p:cNvSpPr/>
          <p:nvPr/>
        </p:nvSpPr>
        <p:spPr>
          <a:xfrm>
            <a:off x="4912900" y="3585272"/>
            <a:ext cx="709087" cy="1223475"/>
          </a:xfrm>
          <a:prstGeom prst="line">
            <a:avLst/>
          </a:prstGeom>
          <a:ln w="25400">
            <a:solidFill>
              <a:srgbClr val="A62E5C"/>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532" name="Connection Line"/>
          <p:cNvSpPr/>
          <p:nvPr/>
        </p:nvSpPr>
        <p:spPr>
          <a:xfrm>
            <a:off x="6620142" y="3068508"/>
            <a:ext cx="2632599" cy="17131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4438" y="7397"/>
                  <a:pt x="11638" y="197"/>
                  <a:pt x="21600" y="0"/>
                </a:cubicBezTo>
              </a:path>
            </a:pathLst>
          </a:custGeom>
          <a:ln w="25400">
            <a:solidFill>
              <a:srgbClr val="A62E5C"/>
            </a:solidFill>
            <a:prstDash val="sysDot"/>
            <a:miter lim="400000"/>
            <a:headEnd type="triangle"/>
          </a:ln>
          <a:effectLst>
            <a:outerShdw sx="100000" sy="100000" kx="0" ky="0" algn="b" rotWithShape="0" blurRad="38100" dist="20000" dir="5400000">
              <a:srgbClr val="000000">
                <a:alpha val="38000"/>
              </a:srgbClr>
            </a:outerShdw>
          </a:effectLst>
        </p:spPr>
        <p:txBody>
          <a:bodyPr/>
          <a:lstStyle/>
          <a:p>
            <a:pPr/>
          </a:p>
        </p:txBody>
      </p:sp>
      <p:sp>
        <p:nvSpPr>
          <p:cNvPr id="533" name="Connection Line"/>
          <p:cNvSpPr/>
          <p:nvPr/>
        </p:nvSpPr>
        <p:spPr>
          <a:xfrm>
            <a:off x="6788825" y="3850708"/>
            <a:ext cx="2823817" cy="1711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2052" y="21424"/>
                  <a:pt x="19252" y="14224"/>
                  <a:pt x="21600" y="0"/>
                </a:cubicBezTo>
              </a:path>
            </a:pathLst>
          </a:custGeom>
          <a:ln w="25400">
            <a:solidFill>
              <a:srgbClr val="A62E5C"/>
            </a:solidFill>
            <a:prstDash val="sysDot"/>
            <a:miter lim="400000"/>
            <a:tailEnd type="triangle"/>
          </a:ln>
          <a:effectLst>
            <a:outerShdw sx="100000" sy="100000" kx="0" ky="0" algn="b" rotWithShape="0" blurRad="38100" dist="20000" dir="5400000">
              <a:srgbClr val="000000">
                <a:alpha val="38000"/>
              </a:srgbClr>
            </a:outerShdw>
          </a:effectLst>
        </p:spPr>
        <p:txBody>
          <a:bodyPr/>
          <a:lstStyle/>
          <a:p>
            <a:pPr/>
          </a:p>
        </p:txBody>
      </p:sp>
      <p:sp>
        <p:nvSpPr>
          <p:cNvPr id="527" name="Results"/>
          <p:cNvSpPr txBox="1"/>
          <p:nvPr/>
        </p:nvSpPr>
        <p:spPr>
          <a:xfrm>
            <a:off x="8794225" y="5122568"/>
            <a:ext cx="728409" cy="2479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A62E5C"/>
                </a:solidFill>
                <a:latin typeface="Helvetica Neue"/>
                <a:ea typeface="Helvetica Neue"/>
                <a:cs typeface="Helvetica Neue"/>
                <a:sym typeface="Helvetica Neue"/>
              </a:defRPr>
            </a:lvl1pPr>
          </a:lstStyle>
          <a:p>
            <a:pPr/>
            <a:r>
              <a:t>Results</a:t>
            </a:r>
          </a:p>
        </p:txBody>
      </p:sp>
      <p:sp>
        <p:nvSpPr>
          <p:cNvPr id="528" name="Search Engine"/>
          <p:cNvSpPr txBox="1"/>
          <p:nvPr/>
        </p:nvSpPr>
        <p:spPr>
          <a:xfrm>
            <a:off x="5451301" y="6240668"/>
            <a:ext cx="1500252" cy="2604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700">
                <a:solidFill>
                  <a:srgbClr val="A62E5C"/>
                </a:solidFill>
                <a:latin typeface="Helvetica Neue"/>
                <a:ea typeface="Helvetica Neue"/>
                <a:cs typeface="Helvetica Neue"/>
                <a:sym typeface="Helvetica Neue"/>
              </a:defRPr>
            </a:lvl1pPr>
          </a:lstStyle>
          <a:p>
            <a:pPr/>
            <a:r>
              <a:t>Search Engine</a:t>
            </a:r>
          </a:p>
        </p:txBody>
      </p:sp>
      <p:sp>
        <p:nvSpPr>
          <p:cNvPr id="529" name="Data"/>
          <p:cNvSpPr txBox="1"/>
          <p:nvPr/>
        </p:nvSpPr>
        <p:spPr>
          <a:xfrm>
            <a:off x="1398506" y="3836358"/>
            <a:ext cx="439612" cy="223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500">
                <a:solidFill>
                  <a:srgbClr val="675BA7"/>
                </a:solidFill>
                <a:latin typeface="Helvetica Neue"/>
                <a:ea typeface="Helvetica Neue"/>
                <a:cs typeface="Helvetica Neue"/>
                <a:sym typeface="Helvetica Neue"/>
              </a:defRPr>
            </a:lvl1pPr>
          </a:lstStyle>
          <a:p>
            <a:pPr/>
            <a:r>
              <a:t>Data</a:t>
            </a:r>
          </a:p>
        </p:txBody>
      </p:sp>
      <p:sp>
        <p:nvSpPr>
          <p:cNvPr id="530" name="Index time"/>
          <p:cNvSpPr txBox="1"/>
          <p:nvPr/>
        </p:nvSpPr>
        <p:spPr>
          <a:xfrm>
            <a:off x="697426" y="1506420"/>
            <a:ext cx="1277113"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000">
                <a:solidFill>
                  <a:srgbClr val="9BC850"/>
                </a:solidFill>
                <a:latin typeface="Helvetica Neue"/>
                <a:ea typeface="Helvetica Neue"/>
                <a:cs typeface="Helvetica Neue"/>
                <a:sym typeface="Helvetica Neue"/>
              </a:defRPr>
            </a:lvl1pPr>
          </a:lstStyle>
          <a:p>
            <a:pPr/>
            <a:r>
              <a:t>Index time</a:t>
            </a:r>
          </a:p>
        </p:txBody>
      </p:sp>
      <p:sp>
        <p:nvSpPr>
          <p:cNvPr id="531" name="Query time"/>
          <p:cNvSpPr txBox="1"/>
          <p:nvPr/>
        </p:nvSpPr>
        <p:spPr>
          <a:xfrm>
            <a:off x="10365575" y="6050813"/>
            <a:ext cx="1338835" cy="310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000">
                <a:solidFill>
                  <a:srgbClr val="A62E5C"/>
                </a:solidFill>
                <a:latin typeface="Helvetica Neue"/>
                <a:ea typeface="Helvetica Neue"/>
                <a:cs typeface="Helvetica Neue"/>
                <a:sym typeface="Helvetica Neue"/>
              </a:defRPr>
            </a:lvl1pPr>
          </a:lstStyle>
          <a:p>
            <a:pPr/>
            <a:r>
              <a:t>Query time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23"/>
                                        </p:tgtEl>
                                        <p:attrNameLst>
                                          <p:attrName>style.visibility</p:attrName>
                                        </p:attrNameLst>
                                      </p:cBhvr>
                                      <p:to>
                                        <p:strVal val="visible"/>
                                      </p:to>
                                    </p:set>
                                    <p:animEffect filter="dissolve" transition="in">
                                      <p:cBhvr>
                                        <p:cTn id="7" dur="1000"/>
                                        <p:tgtEl>
                                          <p:spTgt spid="523"/>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521"/>
                                        </p:tgtEl>
                                        <p:attrNameLst>
                                          <p:attrName>style.visibility</p:attrName>
                                        </p:attrNameLst>
                                      </p:cBhvr>
                                      <p:to>
                                        <p:strVal val="visible"/>
                                      </p:to>
                                    </p:set>
                                    <p:animEffect filter="wipe(left)" transition="in">
                                      <p:cBhvr>
                                        <p:cTn id="11" dur="1000"/>
                                        <p:tgtEl>
                                          <p:spTgt spid="521"/>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524"/>
                                        </p:tgtEl>
                                        <p:attrNameLst>
                                          <p:attrName>style.visibility</p:attrName>
                                        </p:attrNameLst>
                                      </p:cBhvr>
                                      <p:to>
                                        <p:strVal val="visible"/>
                                      </p:to>
                                    </p:set>
                                    <p:animEffect filter="dissolve" transition="in">
                                      <p:cBhvr>
                                        <p:cTn id="15" dur="1000"/>
                                        <p:tgtEl>
                                          <p:spTgt spid="524"/>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2" presetID="2" grpId="4" fill="hold">
                                  <p:stCondLst>
                                    <p:cond delay="0"/>
                                  </p:stCondLst>
                                  <p:iterate type="el" backwards="0">
                                    <p:tmAbs val="0"/>
                                  </p:iterate>
                                  <p:childTnLst>
                                    <p:set>
                                      <p:cBhvr>
                                        <p:cTn id="19" fill="hold"/>
                                        <p:tgtEl>
                                          <p:spTgt spid="522"/>
                                        </p:tgtEl>
                                        <p:attrNameLst>
                                          <p:attrName>style.visibility</p:attrName>
                                        </p:attrNameLst>
                                      </p:cBhvr>
                                      <p:to>
                                        <p:strVal val="visible"/>
                                      </p:to>
                                    </p:set>
                                    <p:anim calcmode="lin" valueType="num">
                                      <p:cBhvr>
                                        <p:cTn id="20" dur="1000" fill="hold"/>
                                        <p:tgtEl>
                                          <p:spTgt spid="522"/>
                                        </p:tgtEl>
                                        <p:attrNameLst>
                                          <p:attrName>ppt_x</p:attrName>
                                        </p:attrNameLst>
                                      </p:cBhvr>
                                      <p:tavLst>
                                        <p:tav tm="0">
                                          <p:val>
                                            <p:strVal val="1+#ppt_w/2"/>
                                          </p:val>
                                        </p:tav>
                                        <p:tav tm="100000">
                                          <p:val>
                                            <p:strVal val="#ppt_x"/>
                                          </p:val>
                                        </p:tav>
                                      </p:tavLst>
                                    </p:anim>
                                    <p:anim calcmode="lin" valueType="num">
                                      <p:cBhvr>
                                        <p:cTn id="21" dur="1000" fill="hold"/>
                                        <p:tgtEl>
                                          <p:spTgt spid="522"/>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Class="entr" nodeType="afterEffect" presetSubtype="2" presetID="22" grpId="5" fill="hold">
                                  <p:stCondLst>
                                    <p:cond delay="0"/>
                                  </p:stCondLst>
                                  <p:iterate type="el" backwards="0">
                                    <p:tmAbs val="0"/>
                                  </p:iterate>
                                  <p:childTnLst>
                                    <p:set>
                                      <p:cBhvr>
                                        <p:cTn id="24" fill="hold"/>
                                        <p:tgtEl>
                                          <p:spTgt spid="532"/>
                                        </p:tgtEl>
                                        <p:attrNameLst>
                                          <p:attrName>style.visibility</p:attrName>
                                        </p:attrNameLst>
                                      </p:cBhvr>
                                      <p:to>
                                        <p:strVal val="visible"/>
                                      </p:to>
                                    </p:set>
                                    <p:animEffect filter="wipe(right)" transition="in">
                                      <p:cBhvr>
                                        <p:cTn id="25" dur="1000"/>
                                        <p:tgtEl>
                                          <p:spTgt spid="532"/>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6" fill="hold">
                                  <p:stCondLst>
                                    <p:cond delay="0"/>
                                  </p:stCondLst>
                                  <p:iterate type="el" backwards="0">
                                    <p:tmAbs val="0"/>
                                  </p:iterate>
                                  <p:childTnLst>
                                    <p:set>
                                      <p:cBhvr>
                                        <p:cTn id="29" fill="hold"/>
                                        <p:tgtEl>
                                          <p:spTgt spid="533"/>
                                        </p:tgtEl>
                                        <p:attrNameLst>
                                          <p:attrName>style.visibility</p:attrName>
                                        </p:attrNameLst>
                                      </p:cBhvr>
                                      <p:to>
                                        <p:strVal val="visible"/>
                                      </p:to>
                                    </p:set>
                                    <p:animEffect filter="wipe(left)" transition="in">
                                      <p:cBhvr>
                                        <p:cTn id="30" dur="1000"/>
                                        <p:tgtEl>
                                          <p:spTgt spid="533"/>
                                        </p:tgtEl>
                                      </p:cBhvr>
                                    </p:animEffect>
                                  </p:childTnLst>
                                </p:cTn>
                              </p:par>
                            </p:childTnLst>
                          </p:cTn>
                        </p:par>
                        <p:par>
                          <p:cTn id="31" fill="hold">
                            <p:stCondLst>
                              <p:cond delay="1000"/>
                            </p:stCondLst>
                            <p:childTnLst>
                              <p:par>
                                <p:cTn id="32" presetClass="entr" nodeType="afterEffect" presetSubtype="16" presetID="23" grpId="7" fill="hold">
                                  <p:stCondLst>
                                    <p:cond delay="0"/>
                                  </p:stCondLst>
                                  <p:iterate type="el" backwards="0">
                                    <p:tmAbs val="0"/>
                                  </p:iterate>
                                  <p:childTnLst>
                                    <p:set>
                                      <p:cBhvr>
                                        <p:cTn id="33" fill="hold"/>
                                        <p:tgtEl>
                                          <p:spTgt spid="527"/>
                                        </p:tgtEl>
                                        <p:attrNameLst>
                                          <p:attrName>style.visibility</p:attrName>
                                        </p:attrNameLst>
                                      </p:cBhvr>
                                      <p:to>
                                        <p:strVal val="visible"/>
                                      </p:to>
                                    </p:set>
                                    <p:anim calcmode="lin" valueType="num">
                                      <p:cBhvr>
                                        <p:cTn id="34" dur="1000" fill="hold"/>
                                        <p:tgtEl>
                                          <p:spTgt spid="527"/>
                                        </p:tgtEl>
                                        <p:attrNameLst>
                                          <p:attrName>ppt_w</p:attrName>
                                        </p:attrNameLst>
                                      </p:cBhvr>
                                      <p:tavLst>
                                        <p:tav tm="0">
                                          <p:val>
                                            <p:fltVal val="0"/>
                                          </p:val>
                                        </p:tav>
                                        <p:tav tm="100000">
                                          <p:val>
                                            <p:strVal val="#ppt_w"/>
                                          </p:val>
                                        </p:tav>
                                      </p:tavLst>
                                    </p:anim>
                                    <p:anim calcmode="lin" valueType="num">
                                      <p:cBhvr>
                                        <p:cTn id="35" dur="1000" fill="hold"/>
                                        <p:tgtEl>
                                          <p:spTgt spid="5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2" grpId="4"/>
      <p:bldP build="whole" bldLvl="1" animBg="1" rev="0" advAuto="0" spid="524" grpId="3"/>
      <p:bldP build="whole" bldLvl="1" animBg="1" rev="0" advAuto="0" spid="533" grpId="6"/>
      <p:bldP build="whole" bldLvl="1" animBg="1" rev="0" advAuto="0" spid="521" grpId="2"/>
      <p:bldP build="whole" bldLvl="1" animBg="1" rev="0" advAuto="0" spid="532" grpId="5"/>
      <p:bldP build="whole" bldLvl="1" animBg="1" rev="0" advAuto="0" spid="523" grpId="1"/>
      <p:bldP build="whole" bldLvl="1" animBg="1" rev="0" advAuto="0" spid="527" grpId="7"/>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Rectangle"/>
          <p:cNvSpPr/>
          <p:nvPr/>
        </p:nvSpPr>
        <p:spPr>
          <a:xfrm>
            <a:off x="6185959" y="1449801"/>
            <a:ext cx="5591316" cy="4996189"/>
          </a:xfrm>
          <a:prstGeom prst="rect">
            <a:avLst/>
          </a:prstGeom>
          <a:solidFill>
            <a:srgbClr val="D3002D">
              <a:alpha val="24443"/>
            </a:srgbClr>
          </a:solidFill>
          <a:ln w="12700">
            <a:miter lim="400000"/>
          </a:ln>
        </p:spPr>
        <p:txBody>
          <a:bodyPr lIns="0" tIns="0" rIns="0" bIns="0"/>
          <a:lstStyle/>
          <a:p>
            <a:pPr/>
          </a:p>
        </p:txBody>
      </p:sp>
      <p:sp>
        <p:nvSpPr>
          <p:cNvPr id="536" name="Rectangle"/>
          <p:cNvSpPr/>
          <p:nvPr/>
        </p:nvSpPr>
        <p:spPr>
          <a:xfrm>
            <a:off x="587295" y="1436956"/>
            <a:ext cx="5591316" cy="4996188"/>
          </a:xfrm>
          <a:prstGeom prst="rect">
            <a:avLst/>
          </a:prstGeom>
          <a:solidFill>
            <a:srgbClr val="62D37E">
              <a:alpha val="30773"/>
            </a:srgbClr>
          </a:solidFill>
          <a:ln w="12700">
            <a:miter lim="400000"/>
          </a:ln>
        </p:spPr>
        <p:txBody>
          <a:bodyPr lIns="0" tIns="0" rIns="0" bIns="0"/>
          <a:lstStyle/>
          <a:p>
            <a:pPr/>
          </a:p>
        </p:txBody>
      </p:sp>
      <p:sp>
        <p:nvSpPr>
          <p:cNvPr id="537" name="Where can NLP help Search Engine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Where can NLP help Search Engines?</a:t>
            </a:r>
          </a:p>
        </p:txBody>
      </p:sp>
      <p:sp>
        <p:nvSpPr>
          <p:cNvPr id="5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9" name="Book Stack"/>
          <p:cNvSpPr/>
          <p:nvPr/>
        </p:nvSpPr>
        <p:spPr>
          <a:xfrm>
            <a:off x="903263" y="2468250"/>
            <a:ext cx="1329271" cy="12045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69" y="0"/>
                </a:moveTo>
                <a:cubicBezTo>
                  <a:pt x="3275" y="0"/>
                  <a:pt x="1896" y="1522"/>
                  <a:pt x="1896" y="3392"/>
                </a:cubicBezTo>
                <a:cubicBezTo>
                  <a:pt x="1896" y="5262"/>
                  <a:pt x="3275" y="6783"/>
                  <a:pt x="4969" y="6783"/>
                </a:cubicBezTo>
                <a:lnTo>
                  <a:pt x="21600" y="6783"/>
                </a:lnTo>
                <a:lnTo>
                  <a:pt x="21600" y="5757"/>
                </a:lnTo>
                <a:lnTo>
                  <a:pt x="4969" y="5757"/>
                </a:lnTo>
                <a:cubicBezTo>
                  <a:pt x="3788" y="5757"/>
                  <a:pt x="2827" y="4696"/>
                  <a:pt x="2827" y="3392"/>
                </a:cubicBezTo>
                <a:cubicBezTo>
                  <a:pt x="2827" y="2087"/>
                  <a:pt x="3788" y="1026"/>
                  <a:pt x="4969" y="1026"/>
                </a:cubicBezTo>
                <a:lnTo>
                  <a:pt x="21600" y="1026"/>
                </a:lnTo>
                <a:lnTo>
                  <a:pt x="21600" y="0"/>
                </a:lnTo>
                <a:lnTo>
                  <a:pt x="4969" y="0"/>
                </a:lnTo>
                <a:close/>
                <a:moveTo>
                  <a:pt x="4969" y="1852"/>
                </a:moveTo>
                <a:lnTo>
                  <a:pt x="4969" y="2269"/>
                </a:lnTo>
                <a:lnTo>
                  <a:pt x="20792" y="2269"/>
                </a:lnTo>
                <a:cubicBezTo>
                  <a:pt x="20843" y="2123"/>
                  <a:pt x="20903" y="1984"/>
                  <a:pt x="20972" y="1852"/>
                </a:cubicBezTo>
                <a:lnTo>
                  <a:pt x="4969" y="1852"/>
                </a:lnTo>
                <a:close/>
                <a:moveTo>
                  <a:pt x="4969" y="3215"/>
                </a:moveTo>
                <a:lnTo>
                  <a:pt x="4969" y="3632"/>
                </a:lnTo>
                <a:lnTo>
                  <a:pt x="20613" y="3632"/>
                </a:lnTo>
                <a:cubicBezTo>
                  <a:pt x="20608" y="3553"/>
                  <a:pt x="20605" y="3472"/>
                  <a:pt x="20605" y="3392"/>
                </a:cubicBezTo>
                <a:cubicBezTo>
                  <a:pt x="20605" y="3332"/>
                  <a:pt x="20607" y="3273"/>
                  <a:pt x="20610" y="3215"/>
                </a:cubicBezTo>
                <a:lnTo>
                  <a:pt x="4969" y="3215"/>
                </a:lnTo>
                <a:close/>
                <a:moveTo>
                  <a:pt x="4969" y="4575"/>
                </a:moveTo>
                <a:lnTo>
                  <a:pt x="4969" y="4992"/>
                </a:lnTo>
                <a:lnTo>
                  <a:pt x="21006" y="4992"/>
                </a:lnTo>
                <a:cubicBezTo>
                  <a:pt x="20933" y="4861"/>
                  <a:pt x="20869" y="4722"/>
                  <a:pt x="20814" y="4575"/>
                </a:cubicBezTo>
                <a:lnTo>
                  <a:pt x="4969" y="4575"/>
                </a:lnTo>
                <a:close/>
                <a:moveTo>
                  <a:pt x="1447" y="7349"/>
                </a:moveTo>
                <a:cubicBezTo>
                  <a:pt x="649" y="7349"/>
                  <a:pt x="0" y="8067"/>
                  <a:pt x="0" y="8948"/>
                </a:cubicBezTo>
                <a:lnTo>
                  <a:pt x="0" y="12535"/>
                </a:lnTo>
                <a:cubicBezTo>
                  <a:pt x="0" y="13416"/>
                  <a:pt x="649" y="14132"/>
                  <a:pt x="1447" y="14132"/>
                </a:cubicBezTo>
                <a:lnTo>
                  <a:pt x="1849" y="14132"/>
                </a:lnTo>
                <a:cubicBezTo>
                  <a:pt x="2061" y="14132"/>
                  <a:pt x="2248" y="14009"/>
                  <a:pt x="2355" y="13825"/>
                </a:cubicBezTo>
                <a:lnTo>
                  <a:pt x="2537" y="13825"/>
                </a:lnTo>
                <a:cubicBezTo>
                  <a:pt x="2644" y="14009"/>
                  <a:pt x="2831" y="14132"/>
                  <a:pt x="3043" y="14132"/>
                </a:cubicBezTo>
                <a:lnTo>
                  <a:pt x="19539" y="14132"/>
                </a:lnTo>
                <a:lnTo>
                  <a:pt x="19539" y="13106"/>
                </a:lnTo>
                <a:lnTo>
                  <a:pt x="3279" y="13106"/>
                </a:lnTo>
                <a:cubicBezTo>
                  <a:pt x="3173" y="12922"/>
                  <a:pt x="2986" y="12799"/>
                  <a:pt x="2773" y="12799"/>
                </a:cubicBezTo>
                <a:lnTo>
                  <a:pt x="2119" y="12799"/>
                </a:lnTo>
                <a:cubicBezTo>
                  <a:pt x="1906" y="12799"/>
                  <a:pt x="1719" y="12922"/>
                  <a:pt x="1613" y="13106"/>
                </a:cubicBezTo>
                <a:lnTo>
                  <a:pt x="1447" y="13106"/>
                </a:lnTo>
                <a:cubicBezTo>
                  <a:pt x="1161" y="13106"/>
                  <a:pt x="929" y="12850"/>
                  <a:pt x="929" y="12535"/>
                </a:cubicBezTo>
                <a:lnTo>
                  <a:pt x="929" y="8948"/>
                </a:lnTo>
                <a:cubicBezTo>
                  <a:pt x="929" y="8632"/>
                  <a:pt x="1161" y="8375"/>
                  <a:pt x="1447" y="8375"/>
                </a:cubicBezTo>
                <a:lnTo>
                  <a:pt x="1618" y="8375"/>
                </a:lnTo>
                <a:cubicBezTo>
                  <a:pt x="1725" y="8554"/>
                  <a:pt x="1910" y="8672"/>
                  <a:pt x="2119" y="8672"/>
                </a:cubicBezTo>
                <a:lnTo>
                  <a:pt x="2773" y="8672"/>
                </a:lnTo>
                <a:cubicBezTo>
                  <a:pt x="2982" y="8672"/>
                  <a:pt x="3167" y="8554"/>
                  <a:pt x="3274" y="8375"/>
                </a:cubicBezTo>
                <a:lnTo>
                  <a:pt x="19539" y="8375"/>
                </a:lnTo>
                <a:lnTo>
                  <a:pt x="19539" y="7349"/>
                </a:lnTo>
                <a:lnTo>
                  <a:pt x="3043" y="7349"/>
                </a:lnTo>
                <a:cubicBezTo>
                  <a:pt x="2834" y="7349"/>
                  <a:pt x="2649" y="7467"/>
                  <a:pt x="2542" y="7647"/>
                </a:cubicBezTo>
                <a:lnTo>
                  <a:pt x="2350" y="7647"/>
                </a:lnTo>
                <a:cubicBezTo>
                  <a:pt x="2242" y="7467"/>
                  <a:pt x="2058" y="7349"/>
                  <a:pt x="1849" y="7349"/>
                </a:cubicBezTo>
                <a:lnTo>
                  <a:pt x="1447" y="7349"/>
                </a:lnTo>
                <a:close/>
                <a:moveTo>
                  <a:pt x="3264" y="9173"/>
                </a:moveTo>
                <a:lnTo>
                  <a:pt x="3264" y="9590"/>
                </a:lnTo>
                <a:lnTo>
                  <a:pt x="19087" y="9590"/>
                </a:lnTo>
                <a:cubicBezTo>
                  <a:pt x="19138" y="9444"/>
                  <a:pt x="19198" y="9305"/>
                  <a:pt x="19267" y="9173"/>
                </a:cubicBezTo>
                <a:lnTo>
                  <a:pt x="3264" y="9173"/>
                </a:lnTo>
                <a:close/>
                <a:moveTo>
                  <a:pt x="3264" y="10534"/>
                </a:moveTo>
                <a:lnTo>
                  <a:pt x="3264" y="10951"/>
                </a:lnTo>
                <a:lnTo>
                  <a:pt x="18908" y="10951"/>
                </a:lnTo>
                <a:cubicBezTo>
                  <a:pt x="18902" y="10872"/>
                  <a:pt x="18899" y="10791"/>
                  <a:pt x="18899" y="10711"/>
                </a:cubicBezTo>
                <a:cubicBezTo>
                  <a:pt x="18899" y="10651"/>
                  <a:pt x="18901" y="10593"/>
                  <a:pt x="18904" y="10534"/>
                </a:cubicBezTo>
                <a:lnTo>
                  <a:pt x="3264" y="10534"/>
                </a:lnTo>
                <a:close/>
                <a:moveTo>
                  <a:pt x="3264" y="11896"/>
                </a:moveTo>
                <a:lnTo>
                  <a:pt x="3264" y="12313"/>
                </a:lnTo>
                <a:lnTo>
                  <a:pt x="19301" y="12313"/>
                </a:lnTo>
                <a:cubicBezTo>
                  <a:pt x="19227" y="12182"/>
                  <a:pt x="19163" y="12043"/>
                  <a:pt x="19109" y="11896"/>
                </a:cubicBezTo>
                <a:lnTo>
                  <a:pt x="3264" y="11896"/>
                </a:lnTo>
                <a:close/>
                <a:moveTo>
                  <a:pt x="4969" y="14817"/>
                </a:moveTo>
                <a:cubicBezTo>
                  <a:pt x="3275" y="14817"/>
                  <a:pt x="1896" y="16339"/>
                  <a:pt x="1896" y="18208"/>
                </a:cubicBezTo>
                <a:cubicBezTo>
                  <a:pt x="1896" y="20078"/>
                  <a:pt x="3275" y="21600"/>
                  <a:pt x="4969" y="21600"/>
                </a:cubicBezTo>
                <a:lnTo>
                  <a:pt x="21600" y="21600"/>
                </a:lnTo>
                <a:lnTo>
                  <a:pt x="21600" y="20574"/>
                </a:lnTo>
                <a:lnTo>
                  <a:pt x="4969" y="20574"/>
                </a:lnTo>
                <a:cubicBezTo>
                  <a:pt x="3788" y="20574"/>
                  <a:pt x="2827" y="19513"/>
                  <a:pt x="2827" y="18208"/>
                </a:cubicBezTo>
                <a:cubicBezTo>
                  <a:pt x="2827" y="16904"/>
                  <a:pt x="3788" y="15843"/>
                  <a:pt x="4969" y="15843"/>
                </a:cubicBezTo>
                <a:lnTo>
                  <a:pt x="21600" y="15843"/>
                </a:lnTo>
                <a:lnTo>
                  <a:pt x="21600" y="14817"/>
                </a:lnTo>
                <a:lnTo>
                  <a:pt x="4969" y="14817"/>
                </a:lnTo>
                <a:close/>
                <a:moveTo>
                  <a:pt x="4969" y="16669"/>
                </a:moveTo>
                <a:lnTo>
                  <a:pt x="4969" y="17086"/>
                </a:lnTo>
                <a:lnTo>
                  <a:pt x="20792" y="17086"/>
                </a:lnTo>
                <a:cubicBezTo>
                  <a:pt x="20843" y="16940"/>
                  <a:pt x="20903" y="16800"/>
                  <a:pt x="20972" y="16669"/>
                </a:cubicBezTo>
                <a:lnTo>
                  <a:pt x="4969" y="16669"/>
                </a:lnTo>
                <a:close/>
                <a:moveTo>
                  <a:pt x="4969" y="18030"/>
                </a:moveTo>
                <a:lnTo>
                  <a:pt x="4969" y="18447"/>
                </a:lnTo>
                <a:lnTo>
                  <a:pt x="20613" y="18447"/>
                </a:lnTo>
                <a:cubicBezTo>
                  <a:pt x="20608" y="18368"/>
                  <a:pt x="20605" y="18289"/>
                  <a:pt x="20605" y="18208"/>
                </a:cubicBezTo>
                <a:cubicBezTo>
                  <a:pt x="20605" y="18149"/>
                  <a:pt x="20607" y="18089"/>
                  <a:pt x="20610" y="18030"/>
                </a:cubicBezTo>
                <a:lnTo>
                  <a:pt x="4969" y="18030"/>
                </a:lnTo>
                <a:close/>
                <a:moveTo>
                  <a:pt x="4969" y="19392"/>
                </a:moveTo>
                <a:lnTo>
                  <a:pt x="4969" y="19809"/>
                </a:lnTo>
                <a:lnTo>
                  <a:pt x="21006" y="19809"/>
                </a:lnTo>
                <a:cubicBezTo>
                  <a:pt x="20933" y="19678"/>
                  <a:pt x="20869" y="19539"/>
                  <a:pt x="20814" y="19392"/>
                </a:cubicBezTo>
                <a:lnTo>
                  <a:pt x="4969" y="19392"/>
                </a:lnTo>
                <a:close/>
              </a:path>
            </a:pathLst>
          </a:custGeom>
          <a:solidFill>
            <a:srgbClr val="675BA7"/>
          </a:solidFill>
          <a:ln w="25400">
            <a:solidFill>
              <a:srgbClr val="675BA7"/>
            </a:solidFill>
          </a:ln>
        </p:spPr>
        <p:txBody>
          <a:bodyPr lIns="0" tIns="0" rIns="0" bIns="0"/>
          <a:lstStyle/>
          <a:p>
            <a:pPr/>
          </a:p>
        </p:txBody>
      </p:sp>
      <p:sp>
        <p:nvSpPr>
          <p:cNvPr id="540" name="Coins"/>
          <p:cNvSpPr/>
          <p:nvPr/>
        </p:nvSpPr>
        <p:spPr>
          <a:xfrm>
            <a:off x="5461953" y="4888757"/>
            <a:ext cx="1268094" cy="1271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9BC850"/>
          </a:solidFill>
          <a:ln w="25400">
            <a:solidFill>
              <a:srgbClr val="9BC850"/>
            </a:solidFill>
          </a:ln>
        </p:spPr>
        <p:txBody>
          <a:bodyPr lIns="0" tIns="0" rIns="0" bIns="0"/>
          <a:lstStyle/>
          <a:p>
            <a:pPr/>
          </a:p>
        </p:txBody>
      </p:sp>
      <p:sp>
        <p:nvSpPr>
          <p:cNvPr id="541" name="Woman"/>
          <p:cNvSpPr/>
          <p:nvPr/>
        </p:nvSpPr>
        <p:spPr>
          <a:xfrm>
            <a:off x="9158980" y="2331264"/>
            <a:ext cx="612263" cy="1532739"/>
          </a:xfrm>
          <a:custGeom>
            <a:avLst/>
            <a:gdLst/>
            <a:ahLst/>
            <a:cxnLst>
              <a:cxn ang="0">
                <a:pos x="wd2" y="hd2"/>
              </a:cxn>
              <a:cxn ang="5400000">
                <a:pos x="wd2" y="hd2"/>
              </a:cxn>
              <a:cxn ang="10800000">
                <a:pos x="wd2" y="hd2"/>
              </a:cxn>
              <a:cxn ang="16200000">
                <a:pos x="wd2" y="hd2"/>
              </a:cxn>
            </a:cxnLst>
            <a:rect l="0" t="0" r="r" b="b"/>
            <a:pathLst>
              <a:path w="21387" h="21451" fill="norm" stroke="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FFFFFF"/>
          </a:solidFill>
          <a:ln w="25400">
            <a:solidFill>
              <a:schemeClr val="accent1"/>
            </a:solidFill>
          </a:ln>
        </p:spPr>
        <p:txBody>
          <a:bodyPr lIns="0" tIns="0" rIns="0" bIns="0"/>
          <a:lstStyle/>
          <a:p>
            <a:pPr/>
          </a:p>
        </p:txBody>
      </p:sp>
      <p:sp>
        <p:nvSpPr>
          <p:cNvPr id="542" name="Indexing"/>
          <p:cNvSpPr/>
          <p:nvPr/>
        </p:nvSpPr>
        <p:spPr>
          <a:xfrm>
            <a:off x="2747952" y="4454190"/>
            <a:ext cx="1270001" cy="745296"/>
          </a:xfrm>
          <a:prstGeom prst="roundRect">
            <a:avLst>
              <a:gd name="adj" fmla="val 25560"/>
            </a:avLst>
          </a:prstGeom>
          <a:solidFill>
            <a:srgbClr val="675BA7"/>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2000">
                <a:solidFill>
                  <a:srgbClr val="FDFFFF"/>
                </a:solidFill>
                <a:latin typeface="Helvetica Neue"/>
                <a:ea typeface="Helvetica Neue"/>
                <a:cs typeface="Helvetica Neue"/>
                <a:sym typeface="Helvetica Neue"/>
              </a:defRPr>
            </a:lvl1pPr>
          </a:lstStyle>
          <a:p>
            <a:pPr/>
            <a:r>
              <a:t>Indexing</a:t>
            </a:r>
          </a:p>
        </p:txBody>
      </p:sp>
      <p:sp>
        <p:nvSpPr>
          <p:cNvPr id="543" name="Query"/>
          <p:cNvSpPr/>
          <p:nvPr/>
        </p:nvSpPr>
        <p:spPr>
          <a:xfrm>
            <a:off x="9914717" y="1685297"/>
            <a:ext cx="1651001" cy="812801"/>
          </a:xfrm>
          <a:prstGeom prst="wedgeEllipseCallout">
            <a:avLst>
              <a:gd name="adj1" fmla="val -49385"/>
              <a:gd name="adj2" fmla="val 70000"/>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2000">
                <a:solidFill>
                  <a:srgbClr val="FDFFFF"/>
                </a:solidFill>
                <a:latin typeface="Helvetica Neue"/>
                <a:ea typeface="Helvetica Neue"/>
                <a:cs typeface="Helvetica Neue"/>
                <a:sym typeface="Helvetica Neue"/>
              </a:defRPr>
            </a:lvl1pPr>
          </a:lstStyle>
          <a:p>
            <a:pPr/>
            <a:r>
              <a:t>Query</a:t>
            </a:r>
          </a:p>
        </p:txBody>
      </p:sp>
      <p:sp>
        <p:nvSpPr>
          <p:cNvPr id="544" name="Line"/>
          <p:cNvSpPr/>
          <p:nvPr/>
        </p:nvSpPr>
        <p:spPr>
          <a:xfrm flipH="1">
            <a:off x="3856672" y="2569563"/>
            <a:ext cx="1667420" cy="1667420"/>
          </a:xfrm>
          <a:prstGeom prst="line">
            <a:avLst/>
          </a:prstGeom>
          <a:ln w="25400">
            <a:solidFill>
              <a:srgbClr val="A62E5C"/>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545" name="Line"/>
          <p:cNvSpPr/>
          <p:nvPr/>
        </p:nvSpPr>
        <p:spPr>
          <a:xfrm>
            <a:off x="4231295" y="4808746"/>
            <a:ext cx="1007953" cy="275057"/>
          </a:xfrm>
          <a:prstGeom prst="line">
            <a:avLst/>
          </a:prstGeom>
          <a:ln w="25400">
            <a:solidFill>
              <a:srgbClr val="A62E5C"/>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561" name="Connection Line"/>
          <p:cNvSpPr/>
          <p:nvPr/>
        </p:nvSpPr>
        <p:spPr>
          <a:xfrm>
            <a:off x="6965360" y="1967240"/>
            <a:ext cx="2251984" cy="755321"/>
          </a:xfrm>
          <a:custGeom>
            <a:avLst/>
            <a:gdLst/>
            <a:ahLst/>
            <a:cxnLst>
              <a:cxn ang="0">
                <a:pos x="wd2" y="hd2"/>
              </a:cxn>
              <a:cxn ang="5400000">
                <a:pos x="wd2" y="hd2"/>
              </a:cxn>
              <a:cxn ang="10800000">
                <a:pos x="wd2" y="hd2"/>
              </a:cxn>
              <a:cxn ang="16200000">
                <a:pos x="wd2" y="hd2"/>
              </a:cxn>
            </a:cxnLst>
            <a:rect l="0" t="0" r="r" b="b"/>
            <a:pathLst>
              <a:path w="21600" h="17782" fill="norm" stroke="1" extrusionOk="0">
                <a:moveTo>
                  <a:pt x="0" y="2895"/>
                </a:moveTo>
                <a:cubicBezTo>
                  <a:pt x="9117" y="-3818"/>
                  <a:pt x="16317" y="1144"/>
                  <a:pt x="21600" y="17782"/>
                </a:cubicBezTo>
              </a:path>
            </a:pathLst>
          </a:custGeom>
          <a:ln w="25400">
            <a:solidFill>
              <a:srgbClr val="A62E5C"/>
            </a:solidFill>
            <a:prstDash val="sysDot"/>
            <a:miter lim="400000"/>
            <a:headEnd type="triangle"/>
          </a:ln>
          <a:effectLst>
            <a:outerShdw sx="100000" sy="100000" kx="0" ky="0" algn="b" rotWithShape="0" blurRad="38100" dist="20000" dir="5400000">
              <a:srgbClr val="000000">
                <a:alpha val="38000"/>
              </a:srgbClr>
            </a:outerShdw>
          </a:effectLst>
        </p:spPr>
        <p:txBody>
          <a:bodyPr/>
          <a:lstStyle/>
          <a:p>
            <a:pPr/>
          </a:p>
        </p:txBody>
      </p:sp>
      <p:sp>
        <p:nvSpPr>
          <p:cNvPr id="562" name="Connection Line"/>
          <p:cNvSpPr/>
          <p:nvPr/>
        </p:nvSpPr>
        <p:spPr>
          <a:xfrm>
            <a:off x="6702484" y="2639038"/>
            <a:ext cx="642147" cy="2922784"/>
          </a:xfrm>
          <a:custGeom>
            <a:avLst/>
            <a:gdLst/>
            <a:ahLst/>
            <a:cxnLst>
              <a:cxn ang="0">
                <a:pos x="wd2" y="hd2"/>
              </a:cxn>
              <a:cxn ang="5400000">
                <a:pos x="wd2" y="hd2"/>
              </a:cxn>
              <a:cxn ang="10800000">
                <a:pos x="wd2" y="hd2"/>
              </a:cxn>
              <a:cxn ang="16200000">
                <a:pos x="wd2" y="hd2"/>
              </a:cxn>
            </a:cxnLst>
            <a:rect l="0" t="0" r="r" b="b"/>
            <a:pathLst>
              <a:path w="16220" h="21600" fill="norm" stroke="1" extrusionOk="0">
                <a:moveTo>
                  <a:pt x="2181" y="21600"/>
                </a:moveTo>
                <a:cubicBezTo>
                  <a:pt x="21600" y="12562"/>
                  <a:pt x="20873" y="5362"/>
                  <a:pt x="0" y="0"/>
                </a:cubicBezTo>
              </a:path>
            </a:pathLst>
          </a:custGeom>
          <a:ln w="25400">
            <a:solidFill>
              <a:srgbClr val="A62E5C"/>
            </a:solidFill>
            <a:prstDash val="sysDot"/>
            <a:miter lim="400000"/>
            <a:tailEnd type="triangle"/>
          </a:ln>
          <a:effectLst>
            <a:outerShdw sx="100000" sy="100000" kx="0" ky="0" algn="b" rotWithShape="0" blurRad="38100" dist="20000" dir="5400000">
              <a:srgbClr val="000000">
                <a:alpha val="38000"/>
              </a:srgbClr>
            </a:outerShdw>
          </a:effectLst>
        </p:spPr>
        <p:txBody>
          <a:bodyPr/>
          <a:lstStyle/>
          <a:p>
            <a:pPr/>
          </a:p>
        </p:txBody>
      </p:sp>
      <p:sp>
        <p:nvSpPr>
          <p:cNvPr id="548" name="Enriched Results"/>
          <p:cNvSpPr txBox="1"/>
          <p:nvPr/>
        </p:nvSpPr>
        <p:spPr>
          <a:xfrm rot="19070301">
            <a:off x="3558897" y="3305022"/>
            <a:ext cx="1640155" cy="2479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A62E5C"/>
                </a:solidFill>
                <a:latin typeface="Helvetica Neue"/>
                <a:ea typeface="Helvetica Neue"/>
                <a:cs typeface="Helvetica Neue"/>
                <a:sym typeface="Helvetica Neue"/>
              </a:defRPr>
            </a:lvl1pPr>
          </a:lstStyle>
          <a:p>
            <a:pPr/>
            <a:r>
              <a:t>Enriched Results</a:t>
            </a:r>
          </a:p>
        </p:txBody>
      </p:sp>
      <p:sp>
        <p:nvSpPr>
          <p:cNvPr id="549" name="Search Engine"/>
          <p:cNvSpPr txBox="1"/>
          <p:nvPr/>
        </p:nvSpPr>
        <p:spPr>
          <a:xfrm>
            <a:off x="5451301" y="6240668"/>
            <a:ext cx="1500252" cy="2604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700">
                <a:solidFill>
                  <a:srgbClr val="A62E5C"/>
                </a:solidFill>
                <a:latin typeface="Helvetica Neue"/>
                <a:ea typeface="Helvetica Neue"/>
                <a:cs typeface="Helvetica Neue"/>
                <a:sym typeface="Helvetica Neue"/>
              </a:defRPr>
            </a:lvl1pPr>
          </a:lstStyle>
          <a:p>
            <a:pPr/>
            <a:r>
              <a:t>Search Engine</a:t>
            </a:r>
          </a:p>
        </p:txBody>
      </p:sp>
      <p:sp>
        <p:nvSpPr>
          <p:cNvPr id="550" name="Data"/>
          <p:cNvSpPr txBox="1"/>
          <p:nvPr/>
        </p:nvSpPr>
        <p:spPr>
          <a:xfrm>
            <a:off x="1398506" y="3836358"/>
            <a:ext cx="439612" cy="223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500">
                <a:solidFill>
                  <a:srgbClr val="675BA7"/>
                </a:solidFill>
                <a:latin typeface="Helvetica Neue"/>
                <a:ea typeface="Helvetica Neue"/>
                <a:cs typeface="Helvetica Neue"/>
                <a:sym typeface="Helvetica Neue"/>
              </a:defRPr>
            </a:lvl1pPr>
          </a:lstStyle>
          <a:p>
            <a:pPr/>
            <a:r>
              <a:t>Data</a:t>
            </a:r>
          </a:p>
        </p:txBody>
      </p:sp>
      <p:sp>
        <p:nvSpPr>
          <p:cNvPr id="551" name="Index time"/>
          <p:cNvSpPr txBox="1"/>
          <p:nvPr/>
        </p:nvSpPr>
        <p:spPr>
          <a:xfrm>
            <a:off x="697426" y="1506420"/>
            <a:ext cx="1277113"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000">
                <a:solidFill>
                  <a:srgbClr val="9BC850"/>
                </a:solidFill>
                <a:latin typeface="Helvetica Neue"/>
                <a:ea typeface="Helvetica Neue"/>
                <a:cs typeface="Helvetica Neue"/>
                <a:sym typeface="Helvetica Neue"/>
              </a:defRPr>
            </a:lvl1pPr>
          </a:lstStyle>
          <a:p>
            <a:pPr/>
            <a:r>
              <a:t>Index time</a:t>
            </a:r>
          </a:p>
        </p:txBody>
      </p:sp>
      <p:sp>
        <p:nvSpPr>
          <p:cNvPr id="552" name="Query time"/>
          <p:cNvSpPr txBox="1"/>
          <p:nvPr/>
        </p:nvSpPr>
        <p:spPr>
          <a:xfrm>
            <a:off x="10365575" y="6050813"/>
            <a:ext cx="1338835" cy="310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000">
                <a:solidFill>
                  <a:srgbClr val="A62E5C"/>
                </a:solidFill>
                <a:latin typeface="Helvetica Neue"/>
                <a:ea typeface="Helvetica Neue"/>
                <a:cs typeface="Helvetica Neue"/>
                <a:sym typeface="Helvetica Neue"/>
              </a:defRPr>
            </a:lvl1pPr>
          </a:lstStyle>
          <a:p>
            <a:pPr/>
            <a:r>
              <a:t>Query time</a:t>
            </a:r>
          </a:p>
        </p:txBody>
      </p:sp>
      <p:sp>
        <p:nvSpPr>
          <p:cNvPr id="553" name="Brain Front"/>
          <p:cNvSpPr/>
          <p:nvPr/>
        </p:nvSpPr>
        <p:spPr>
          <a:xfrm>
            <a:off x="5513509" y="1475265"/>
            <a:ext cx="1375836" cy="1142559"/>
          </a:xfrm>
          <a:custGeom>
            <a:avLst/>
            <a:gdLst/>
            <a:ahLst/>
            <a:cxnLst>
              <a:cxn ang="0">
                <a:pos x="wd2" y="hd2"/>
              </a:cxn>
              <a:cxn ang="5400000">
                <a:pos x="wd2" y="hd2"/>
              </a:cxn>
              <a:cxn ang="10800000">
                <a:pos x="wd2" y="hd2"/>
              </a:cxn>
              <a:cxn ang="16200000">
                <a:pos x="wd2" y="hd2"/>
              </a:cxn>
            </a:cxnLst>
            <a:rect l="0" t="0" r="r" b="b"/>
            <a:pathLst>
              <a:path w="21600" h="21596" fill="norm" stroke="1"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2"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899"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p:spPr>
        <p:txBody>
          <a:bodyPr lIns="0" tIns="0" rIns="0" bIns="0"/>
          <a:lstStyle/>
          <a:p>
            <a:pPr/>
          </a:p>
        </p:txBody>
      </p:sp>
      <p:sp>
        <p:nvSpPr>
          <p:cNvPr id="554" name="Line"/>
          <p:cNvSpPr/>
          <p:nvPr/>
        </p:nvSpPr>
        <p:spPr>
          <a:xfrm flipH="1">
            <a:off x="6321418" y="2696562"/>
            <a:ext cx="1" cy="2079594"/>
          </a:xfrm>
          <a:prstGeom prst="line">
            <a:avLst/>
          </a:prstGeom>
          <a:ln w="25400">
            <a:solidFill>
              <a:srgbClr val="A62E5C"/>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555" name="Line"/>
          <p:cNvSpPr/>
          <p:nvPr/>
        </p:nvSpPr>
        <p:spPr>
          <a:xfrm>
            <a:off x="6943925" y="2389203"/>
            <a:ext cx="2164493" cy="713998"/>
          </a:xfrm>
          <a:prstGeom prst="line">
            <a:avLst/>
          </a:prstGeom>
          <a:ln w="25400">
            <a:solidFill>
              <a:srgbClr val="A62E5C"/>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563" name="Connection Line"/>
          <p:cNvSpPr/>
          <p:nvPr/>
        </p:nvSpPr>
        <p:spPr>
          <a:xfrm>
            <a:off x="2416436" y="1830622"/>
            <a:ext cx="3117444" cy="977920"/>
          </a:xfrm>
          <a:custGeom>
            <a:avLst/>
            <a:gdLst/>
            <a:ahLst/>
            <a:cxnLst>
              <a:cxn ang="0">
                <a:pos x="wd2" y="hd2"/>
              </a:cxn>
              <a:cxn ang="5400000">
                <a:pos x="wd2" y="hd2"/>
              </a:cxn>
              <a:cxn ang="10800000">
                <a:pos x="wd2" y="hd2"/>
              </a:cxn>
              <a:cxn ang="16200000">
                <a:pos x="wd2" y="hd2"/>
              </a:cxn>
            </a:cxnLst>
            <a:rect l="0" t="0" r="r" b="b"/>
            <a:pathLst>
              <a:path w="21600" h="18994" fill="norm" stroke="1" extrusionOk="0">
                <a:moveTo>
                  <a:pt x="0" y="18994"/>
                </a:moveTo>
                <a:cubicBezTo>
                  <a:pt x="6509" y="3382"/>
                  <a:pt x="13709" y="-2606"/>
                  <a:pt x="21600" y="1031"/>
                </a:cubicBezTo>
              </a:path>
            </a:pathLst>
          </a:custGeom>
          <a:ln w="25400">
            <a:solidFill>
              <a:srgbClr val="A62E5C"/>
            </a:solidFill>
            <a:prstDash val="sysDot"/>
            <a:miter lim="400000"/>
            <a:tailEnd type="triangle"/>
          </a:ln>
          <a:effectLst>
            <a:outerShdw sx="100000" sy="100000" kx="0" ky="0" algn="b" rotWithShape="0" blurRad="38100" dist="20000" dir="5400000">
              <a:srgbClr val="000000">
                <a:alpha val="38000"/>
              </a:srgbClr>
            </a:outerShdw>
          </a:effectLst>
        </p:spPr>
        <p:txBody>
          <a:bodyPr/>
          <a:lstStyle/>
          <a:p>
            <a:pPr/>
          </a:p>
        </p:txBody>
      </p:sp>
      <p:sp>
        <p:nvSpPr>
          <p:cNvPr id="557" name="Alternative Queries"/>
          <p:cNvSpPr txBox="1"/>
          <p:nvPr/>
        </p:nvSpPr>
        <p:spPr>
          <a:xfrm rot="16200000">
            <a:off x="5378732" y="3684072"/>
            <a:ext cx="1036067" cy="5019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700">
                <a:solidFill>
                  <a:srgbClr val="A62E5C"/>
                </a:solidFill>
                <a:latin typeface="Helvetica Neue"/>
                <a:ea typeface="Helvetica Neue"/>
                <a:cs typeface="Helvetica Neue"/>
                <a:sym typeface="Helvetica Neue"/>
              </a:defRPr>
            </a:pPr>
            <a:r>
              <a:t>Alternative</a:t>
            </a:r>
            <a:br/>
            <a:r>
              <a:t>Queries</a:t>
            </a:r>
          </a:p>
        </p:txBody>
      </p:sp>
      <p:sp>
        <p:nvSpPr>
          <p:cNvPr id="558" name="Line"/>
          <p:cNvSpPr/>
          <p:nvPr/>
        </p:nvSpPr>
        <p:spPr>
          <a:xfrm flipH="1">
            <a:off x="6236509" y="2730424"/>
            <a:ext cx="1" cy="2079593"/>
          </a:xfrm>
          <a:prstGeom prst="line">
            <a:avLst/>
          </a:prstGeom>
          <a:ln w="25400">
            <a:solidFill>
              <a:srgbClr val="A62E5C"/>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559" name="Reranked results"/>
          <p:cNvSpPr txBox="1"/>
          <p:nvPr/>
        </p:nvSpPr>
        <p:spPr>
          <a:xfrm rot="1223278">
            <a:off x="7237523" y="2424183"/>
            <a:ext cx="1636269" cy="24795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A62E5C"/>
                </a:solidFill>
                <a:latin typeface="Helvetica Neue"/>
                <a:ea typeface="Helvetica Neue"/>
                <a:cs typeface="Helvetica Neue"/>
                <a:sym typeface="Helvetica Neue"/>
              </a:defRPr>
            </a:lvl1pPr>
          </a:lstStyle>
          <a:p>
            <a:pPr/>
            <a:r>
              <a:t>Reranked results</a:t>
            </a:r>
          </a:p>
        </p:txBody>
      </p:sp>
      <p:sp>
        <p:nvSpPr>
          <p:cNvPr id="560" name="NLP can help at every stage!!!"/>
          <p:cNvSpPr/>
          <p:nvPr/>
        </p:nvSpPr>
        <p:spPr>
          <a:xfrm>
            <a:off x="8186746" y="4385512"/>
            <a:ext cx="2489757"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1900">
                <a:solidFill>
                  <a:srgbClr val="FDFFFF"/>
                </a:solidFill>
                <a:latin typeface="Helvetica Neue"/>
                <a:ea typeface="Helvetica Neue"/>
                <a:cs typeface="Helvetica Neue"/>
                <a:sym typeface="Helvetica Neue"/>
              </a:defRPr>
            </a:lvl1pPr>
          </a:lstStyle>
          <a:p>
            <a:pPr/>
            <a:r>
              <a:t>NLP can help at every stage!!!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63"/>
                                        </p:tgtEl>
                                        <p:attrNameLst>
                                          <p:attrName>style.visibility</p:attrName>
                                        </p:attrNameLst>
                                      </p:cBhvr>
                                      <p:to>
                                        <p:strVal val="visible"/>
                                      </p:to>
                                    </p:set>
                                    <p:animEffect filter="wipe(left)" transition="in">
                                      <p:cBhvr>
                                        <p:cTn id="7" dur="1000"/>
                                        <p:tgtEl>
                                          <p:spTgt spid="563"/>
                                        </p:tgtEl>
                                      </p:cBhvr>
                                    </p:animEffect>
                                  </p:childTnLst>
                                </p:cTn>
                              </p:par>
                            </p:childTnLst>
                          </p:cTn>
                        </p:par>
                        <p:par>
                          <p:cTn id="8" fill="hold">
                            <p:stCondLst>
                              <p:cond delay="1000"/>
                            </p:stCondLst>
                            <p:childTnLst>
                              <p:par>
                                <p:cTn id="9" presetClass="entr" nodeType="afterEffect" presetSubtype="16" presetID="23" grpId="2" fill="hold">
                                  <p:stCondLst>
                                    <p:cond delay="0"/>
                                  </p:stCondLst>
                                  <p:iterate type="el" backwards="0">
                                    <p:tmAbs val="0"/>
                                  </p:iterate>
                                  <p:childTnLst>
                                    <p:set>
                                      <p:cBhvr>
                                        <p:cTn id="10" fill="hold"/>
                                        <p:tgtEl>
                                          <p:spTgt spid="548"/>
                                        </p:tgtEl>
                                        <p:attrNameLst>
                                          <p:attrName>style.visibility</p:attrName>
                                        </p:attrNameLst>
                                      </p:cBhvr>
                                      <p:to>
                                        <p:strVal val="visible"/>
                                      </p:to>
                                    </p:set>
                                    <p:anim calcmode="lin" valueType="num">
                                      <p:cBhvr>
                                        <p:cTn id="11" dur="1000" fill="hold"/>
                                        <p:tgtEl>
                                          <p:spTgt spid="548"/>
                                        </p:tgtEl>
                                        <p:attrNameLst>
                                          <p:attrName>ppt_w</p:attrName>
                                        </p:attrNameLst>
                                      </p:cBhvr>
                                      <p:tavLst>
                                        <p:tav tm="0">
                                          <p:val>
                                            <p:fltVal val="0"/>
                                          </p:val>
                                        </p:tav>
                                        <p:tav tm="100000">
                                          <p:val>
                                            <p:strVal val="#ppt_w"/>
                                          </p:val>
                                        </p:tav>
                                      </p:tavLst>
                                    </p:anim>
                                    <p:anim calcmode="lin" valueType="num">
                                      <p:cBhvr>
                                        <p:cTn id="12" dur="1000" fill="hold"/>
                                        <p:tgtEl>
                                          <p:spTgt spid="548"/>
                                        </p:tgtEl>
                                        <p:attrNameLst>
                                          <p:attrName>ppt_h</p:attrName>
                                        </p:attrNameLst>
                                      </p:cBhvr>
                                      <p:tavLst>
                                        <p:tav tm="0">
                                          <p:val>
                                            <p:fltVal val="0"/>
                                          </p:val>
                                        </p:tav>
                                        <p:tav tm="100000">
                                          <p:val>
                                            <p:strVal val="#ppt_h"/>
                                          </p:val>
                                        </p:tav>
                                      </p:tavLst>
                                    </p:anim>
                                  </p:childTnLst>
                                </p:cTn>
                              </p:par>
                            </p:childTnLst>
                          </p:cTn>
                        </p:par>
                        <p:par>
                          <p:cTn id="13" fill="hold">
                            <p:stCondLst>
                              <p:cond delay="2000"/>
                            </p:stCondLst>
                            <p:childTnLst>
                              <p:par>
                                <p:cTn id="14" presetClass="entr" nodeType="afterEffect" presetID="9" grpId="3" fill="hold">
                                  <p:stCondLst>
                                    <p:cond delay="0"/>
                                  </p:stCondLst>
                                  <p:iterate type="el" backwards="0">
                                    <p:tmAbs val="0"/>
                                  </p:iterate>
                                  <p:childTnLst>
                                    <p:set>
                                      <p:cBhvr>
                                        <p:cTn id="15" fill="hold"/>
                                        <p:tgtEl>
                                          <p:spTgt spid="544"/>
                                        </p:tgtEl>
                                        <p:attrNameLst>
                                          <p:attrName>style.visibility</p:attrName>
                                        </p:attrNameLst>
                                      </p:cBhvr>
                                      <p:to>
                                        <p:strVal val="visible"/>
                                      </p:to>
                                    </p:set>
                                    <p:animEffect filter="dissolve" transition="in">
                                      <p:cBhvr>
                                        <p:cTn id="16" dur="1000"/>
                                        <p:tgtEl>
                                          <p:spTgt spid="544"/>
                                        </p:tgtEl>
                                      </p:cBhvr>
                                    </p:animEffect>
                                  </p:childTnLst>
                                </p:cTn>
                              </p:par>
                            </p:childTnLst>
                          </p:cTn>
                        </p:par>
                        <p:par>
                          <p:cTn id="17" fill="hold">
                            <p:stCondLst>
                              <p:cond delay="3000"/>
                            </p:stCondLst>
                            <p:childTnLst>
                              <p:par>
                                <p:cTn id="18" presetClass="entr" nodeType="afterEffect" presetSubtype="8" presetID="22" grpId="4" fill="hold">
                                  <p:stCondLst>
                                    <p:cond delay="0"/>
                                  </p:stCondLst>
                                  <p:iterate type="el" backwards="0">
                                    <p:tmAbs val="0"/>
                                  </p:iterate>
                                  <p:childTnLst>
                                    <p:set>
                                      <p:cBhvr>
                                        <p:cTn id="19" fill="hold"/>
                                        <p:tgtEl>
                                          <p:spTgt spid="542"/>
                                        </p:tgtEl>
                                        <p:attrNameLst>
                                          <p:attrName>style.visibility</p:attrName>
                                        </p:attrNameLst>
                                      </p:cBhvr>
                                      <p:to>
                                        <p:strVal val="visible"/>
                                      </p:to>
                                    </p:set>
                                    <p:animEffect filter="wipe(left)" transition="in">
                                      <p:cBhvr>
                                        <p:cTn id="20" dur="1000"/>
                                        <p:tgtEl>
                                          <p:spTgt spid="542"/>
                                        </p:tgtEl>
                                      </p:cBhvr>
                                    </p:animEffect>
                                  </p:childTnLst>
                                </p:cTn>
                              </p:par>
                            </p:childTnLst>
                          </p:cTn>
                        </p:par>
                        <p:par>
                          <p:cTn id="21" fill="hold">
                            <p:stCondLst>
                              <p:cond delay="4000"/>
                            </p:stCondLst>
                            <p:childTnLst>
                              <p:par>
                                <p:cTn id="22" presetClass="entr" nodeType="afterEffect" presetID="9" grpId="5" fill="hold">
                                  <p:stCondLst>
                                    <p:cond delay="0"/>
                                  </p:stCondLst>
                                  <p:iterate type="el" backwards="0">
                                    <p:tmAbs val="0"/>
                                  </p:iterate>
                                  <p:childTnLst>
                                    <p:set>
                                      <p:cBhvr>
                                        <p:cTn id="23" fill="hold"/>
                                        <p:tgtEl>
                                          <p:spTgt spid="545"/>
                                        </p:tgtEl>
                                        <p:attrNameLst>
                                          <p:attrName>style.visibility</p:attrName>
                                        </p:attrNameLst>
                                      </p:cBhvr>
                                      <p:to>
                                        <p:strVal val="visible"/>
                                      </p:to>
                                    </p:set>
                                    <p:animEffect filter="dissolve" transition="in">
                                      <p:cBhvr>
                                        <p:cTn id="24" dur="1000"/>
                                        <p:tgtEl>
                                          <p:spTgt spid="545"/>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2" presetID="2" grpId="6" fill="hold">
                                  <p:stCondLst>
                                    <p:cond delay="0"/>
                                  </p:stCondLst>
                                  <p:iterate type="el" backwards="0">
                                    <p:tmAbs val="0"/>
                                  </p:iterate>
                                  <p:childTnLst>
                                    <p:set>
                                      <p:cBhvr>
                                        <p:cTn id="28" fill="hold"/>
                                        <p:tgtEl>
                                          <p:spTgt spid="543"/>
                                        </p:tgtEl>
                                        <p:attrNameLst>
                                          <p:attrName>style.visibility</p:attrName>
                                        </p:attrNameLst>
                                      </p:cBhvr>
                                      <p:to>
                                        <p:strVal val="visible"/>
                                      </p:to>
                                    </p:set>
                                    <p:anim calcmode="lin" valueType="num">
                                      <p:cBhvr>
                                        <p:cTn id="29" dur="1000" fill="hold"/>
                                        <p:tgtEl>
                                          <p:spTgt spid="543"/>
                                        </p:tgtEl>
                                        <p:attrNameLst>
                                          <p:attrName>ppt_x</p:attrName>
                                        </p:attrNameLst>
                                      </p:cBhvr>
                                      <p:tavLst>
                                        <p:tav tm="0">
                                          <p:val>
                                            <p:strVal val="1+#ppt_w/2"/>
                                          </p:val>
                                        </p:tav>
                                        <p:tav tm="100000">
                                          <p:val>
                                            <p:strVal val="#ppt_x"/>
                                          </p:val>
                                        </p:tav>
                                      </p:tavLst>
                                    </p:anim>
                                    <p:anim calcmode="lin" valueType="num">
                                      <p:cBhvr>
                                        <p:cTn id="30" dur="1000" fill="hold"/>
                                        <p:tgtEl>
                                          <p:spTgt spid="543"/>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Class="entr" nodeType="afterEffect" presetSubtype="2" presetID="22" grpId="7" fill="hold">
                                  <p:stCondLst>
                                    <p:cond delay="0"/>
                                  </p:stCondLst>
                                  <p:iterate type="el" backwards="0">
                                    <p:tmAbs val="0"/>
                                  </p:iterate>
                                  <p:childTnLst>
                                    <p:set>
                                      <p:cBhvr>
                                        <p:cTn id="33" fill="hold"/>
                                        <p:tgtEl>
                                          <p:spTgt spid="561"/>
                                        </p:tgtEl>
                                        <p:attrNameLst>
                                          <p:attrName>style.visibility</p:attrName>
                                        </p:attrNameLst>
                                      </p:cBhvr>
                                      <p:to>
                                        <p:strVal val="visible"/>
                                      </p:to>
                                    </p:set>
                                    <p:animEffect filter="wipe(right)" transition="in">
                                      <p:cBhvr>
                                        <p:cTn id="34" dur="1000"/>
                                        <p:tgtEl>
                                          <p:spTgt spid="561"/>
                                        </p:tgtEl>
                                      </p:cBhvr>
                                    </p:animEffect>
                                  </p:childTnLst>
                                </p:cTn>
                              </p:par>
                            </p:childTnLst>
                          </p:cTn>
                        </p:par>
                        <p:par>
                          <p:cTn id="35" fill="hold">
                            <p:stCondLst>
                              <p:cond delay="2000"/>
                            </p:stCondLst>
                            <p:childTnLst>
                              <p:par>
                                <p:cTn id="36" presetClass="entr" nodeType="afterEffect" presetSubtype="16" presetID="23" grpId="8" fill="hold">
                                  <p:stCondLst>
                                    <p:cond delay="0"/>
                                  </p:stCondLst>
                                  <p:iterate type="el" backwards="0">
                                    <p:tmAbs val="0"/>
                                  </p:iterate>
                                  <p:childTnLst>
                                    <p:set>
                                      <p:cBhvr>
                                        <p:cTn id="37" fill="hold"/>
                                        <p:tgtEl>
                                          <p:spTgt spid="557"/>
                                        </p:tgtEl>
                                        <p:attrNameLst>
                                          <p:attrName>style.visibility</p:attrName>
                                        </p:attrNameLst>
                                      </p:cBhvr>
                                      <p:to>
                                        <p:strVal val="visible"/>
                                      </p:to>
                                    </p:set>
                                    <p:anim calcmode="lin" valueType="num">
                                      <p:cBhvr>
                                        <p:cTn id="38" dur="1000" fill="hold"/>
                                        <p:tgtEl>
                                          <p:spTgt spid="557"/>
                                        </p:tgtEl>
                                        <p:attrNameLst>
                                          <p:attrName>ppt_w</p:attrName>
                                        </p:attrNameLst>
                                      </p:cBhvr>
                                      <p:tavLst>
                                        <p:tav tm="0">
                                          <p:val>
                                            <p:fltVal val="0"/>
                                          </p:val>
                                        </p:tav>
                                        <p:tav tm="100000">
                                          <p:val>
                                            <p:strVal val="#ppt_w"/>
                                          </p:val>
                                        </p:tav>
                                      </p:tavLst>
                                    </p:anim>
                                    <p:anim calcmode="lin" valueType="num">
                                      <p:cBhvr>
                                        <p:cTn id="39" dur="1000" fill="hold"/>
                                        <p:tgtEl>
                                          <p:spTgt spid="557"/>
                                        </p:tgtEl>
                                        <p:attrNameLst>
                                          <p:attrName>ppt_h</p:attrName>
                                        </p:attrNameLst>
                                      </p:cBhvr>
                                      <p:tavLst>
                                        <p:tav tm="0">
                                          <p:val>
                                            <p:fltVal val="0"/>
                                          </p:val>
                                        </p:tav>
                                        <p:tav tm="100000">
                                          <p:val>
                                            <p:strVal val="#ppt_h"/>
                                          </p:val>
                                        </p:tav>
                                      </p:tavLst>
                                    </p:anim>
                                  </p:childTnLst>
                                </p:cTn>
                              </p:par>
                            </p:childTnLst>
                          </p:cTn>
                        </p:par>
                        <p:par>
                          <p:cTn id="40" fill="hold">
                            <p:stCondLst>
                              <p:cond delay="3000"/>
                            </p:stCondLst>
                            <p:childTnLst>
                              <p:par>
                                <p:cTn id="41" presetClass="entr" nodeType="afterEffect" presetID="9" grpId="9" fill="hold">
                                  <p:stCondLst>
                                    <p:cond delay="0"/>
                                  </p:stCondLst>
                                  <p:iterate type="el" backwards="0">
                                    <p:tmAbs val="0"/>
                                  </p:iterate>
                                  <p:childTnLst>
                                    <p:set>
                                      <p:cBhvr>
                                        <p:cTn id="42" fill="hold"/>
                                        <p:tgtEl>
                                          <p:spTgt spid="554"/>
                                        </p:tgtEl>
                                        <p:attrNameLst>
                                          <p:attrName>style.visibility</p:attrName>
                                        </p:attrNameLst>
                                      </p:cBhvr>
                                      <p:to>
                                        <p:strVal val="visible"/>
                                      </p:to>
                                    </p:set>
                                    <p:animEffect filter="dissolve" transition="in">
                                      <p:cBhvr>
                                        <p:cTn id="43" dur="1000"/>
                                        <p:tgtEl>
                                          <p:spTgt spid="554"/>
                                        </p:tgtEl>
                                      </p:cBhvr>
                                    </p:animEffect>
                                  </p:childTnLst>
                                </p:cTn>
                              </p:par>
                            </p:childTnLst>
                          </p:cTn>
                        </p:par>
                        <p:par>
                          <p:cTn id="44" fill="hold">
                            <p:stCondLst>
                              <p:cond delay="4000"/>
                            </p:stCondLst>
                            <p:childTnLst>
                              <p:par>
                                <p:cTn id="45" presetClass="entr" nodeType="afterEffect" presetID="9" grpId="10" fill="hold">
                                  <p:stCondLst>
                                    <p:cond delay="0"/>
                                  </p:stCondLst>
                                  <p:iterate type="el" backwards="0">
                                    <p:tmAbs val="0"/>
                                  </p:iterate>
                                  <p:childTnLst>
                                    <p:set>
                                      <p:cBhvr>
                                        <p:cTn id="46" fill="hold"/>
                                        <p:tgtEl>
                                          <p:spTgt spid="558"/>
                                        </p:tgtEl>
                                        <p:attrNameLst>
                                          <p:attrName>style.visibility</p:attrName>
                                        </p:attrNameLst>
                                      </p:cBhvr>
                                      <p:to>
                                        <p:strVal val="visible"/>
                                      </p:to>
                                    </p:set>
                                    <p:animEffect filter="dissolve" transition="in">
                                      <p:cBhvr>
                                        <p:cTn id="47" dur="1000"/>
                                        <p:tgtEl>
                                          <p:spTgt spid="558"/>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4" presetID="22" grpId="11" fill="hold">
                                  <p:stCondLst>
                                    <p:cond delay="0"/>
                                  </p:stCondLst>
                                  <p:iterate type="el" backwards="0">
                                    <p:tmAbs val="0"/>
                                  </p:iterate>
                                  <p:childTnLst>
                                    <p:set>
                                      <p:cBhvr>
                                        <p:cTn id="51" fill="hold"/>
                                        <p:tgtEl>
                                          <p:spTgt spid="562"/>
                                        </p:tgtEl>
                                        <p:attrNameLst>
                                          <p:attrName>style.visibility</p:attrName>
                                        </p:attrNameLst>
                                      </p:cBhvr>
                                      <p:to>
                                        <p:strVal val="visible"/>
                                      </p:to>
                                    </p:set>
                                    <p:animEffect filter="wipe(down)" transition="in">
                                      <p:cBhvr>
                                        <p:cTn id="52" dur="1000"/>
                                        <p:tgtEl>
                                          <p:spTgt spid="562"/>
                                        </p:tgtEl>
                                      </p:cBhvr>
                                    </p:animEffect>
                                  </p:childTnLst>
                                </p:cTn>
                              </p:par>
                            </p:childTnLst>
                          </p:cTn>
                        </p:par>
                        <p:par>
                          <p:cTn id="53" fill="hold">
                            <p:stCondLst>
                              <p:cond delay="1000"/>
                            </p:stCondLst>
                            <p:childTnLst>
                              <p:par>
                                <p:cTn id="54" presetClass="entr" nodeType="afterEffect" presetID="9" grpId="12" fill="hold">
                                  <p:stCondLst>
                                    <p:cond delay="0"/>
                                  </p:stCondLst>
                                  <p:iterate type="el" backwards="0">
                                    <p:tmAbs val="0"/>
                                  </p:iterate>
                                  <p:childTnLst>
                                    <p:set>
                                      <p:cBhvr>
                                        <p:cTn id="55" fill="hold"/>
                                        <p:tgtEl>
                                          <p:spTgt spid="555"/>
                                        </p:tgtEl>
                                        <p:attrNameLst>
                                          <p:attrName>style.visibility</p:attrName>
                                        </p:attrNameLst>
                                      </p:cBhvr>
                                      <p:to>
                                        <p:strVal val="visible"/>
                                      </p:to>
                                    </p:set>
                                    <p:animEffect filter="dissolve" transition="in">
                                      <p:cBhvr>
                                        <p:cTn id="56" dur="1000"/>
                                        <p:tgtEl>
                                          <p:spTgt spid="555"/>
                                        </p:tgtEl>
                                      </p:cBhvr>
                                    </p:animEffect>
                                  </p:childTnLst>
                                </p:cTn>
                              </p:par>
                            </p:childTnLst>
                          </p:cTn>
                        </p:par>
                        <p:par>
                          <p:cTn id="57" fill="hold">
                            <p:stCondLst>
                              <p:cond delay="2000"/>
                            </p:stCondLst>
                            <p:childTnLst>
                              <p:par>
                                <p:cTn id="58" presetClass="entr" nodeType="afterEffect" presetSubtype="16" presetID="23" grpId="13" fill="hold">
                                  <p:stCondLst>
                                    <p:cond delay="0"/>
                                  </p:stCondLst>
                                  <p:iterate type="el" backwards="0">
                                    <p:tmAbs val="0"/>
                                  </p:iterate>
                                  <p:childTnLst>
                                    <p:set>
                                      <p:cBhvr>
                                        <p:cTn id="59" fill="hold"/>
                                        <p:tgtEl>
                                          <p:spTgt spid="559"/>
                                        </p:tgtEl>
                                        <p:attrNameLst>
                                          <p:attrName>style.visibility</p:attrName>
                                        </p:attrNameLst>
                                      </p:cBhvr>
                                      <p:to>
                                        <p:strVal val="visible"/>
                                      </p:to>
                                    </p:set>
                                    <p:anim calcmode="lin" valueType="num">
                                      <p:cBhvr>
                                        <p:cTn id="60" dur="1000" fill="hold"/>
                                        <p:tgtEl>
                                          <p:spTgt spid="559"/>
                                        </p:tgtEl>
                                        <p:attrNameLst>
                                          <p:attrName>ppt_w</p:attrName>
                                        </p:attrNameLst>
                                      </p:cBhvr>
                                      <p:tavLst>
                                        <p:tav tm="0">
                                          <p:val>
                                            <p:fltVal val="0"/>
                                          </p:val>
                                        </p:tav>
                                        <p:tav tm="100000">
                                          <p:val>
                                            <p:strVal val="#ppt_w"/>
                                          </p:val>
                                        </p:tav>
                                      </p:tavLst>
                                    </p:anim>
                                    <p:anim calcmode="lin" valueType="num">
                                      <p:cBhvr>
                                        <p:cTn id="61" dur="1000" fill="hold"/>
                                        <p:tgtEl>
                                          <p:spTgt spid="559"/>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Class="entr" nodeType="clickEffect" presetSubtype="8" presetID="2" grpId="14" fill="hold">
                                  <p:stCondLst>
                                    <p:cond delay="0"/>
                                  </p:stCondLst>
                                  <p:iterate type="el" backwards="0">
                                    <p:tmAbs val="0"/>
                                  </p:iterate>
                                  <p:childTnLst>
                                    <p:set>
                                      <p:cBhvr>
                                        <p:cTn id="65" fill="hold"/>
                                        <p:tgtEl>
                                          <p:spTgt spid="560"/>
                                        </p:tgtEl>
                                        <p:attrNameLst>
                                          <p:attrName>style.visibility</p:attrName>
                                        </p:attrNameLst>
                                      </p:cBhvr>
                                      <p:to>
                                        <p:strVal val="visible"/>
                                      </p:to>
                                    </p:set>
                                    <p:anim calcmode="lin" valueType="num">
                                      <p:cBhvr>
                                        <p:cTn id="66" dur="2000" fill="hold"/>
                                        <p:tgtEl>
                                          <p:spTgt spid="560"/>
                                        </p:tgtEl>
                                        <p:attrNameLst>
                                          <p:attrName>ppt_x</p:attrName>
                                        </p:attrNameLst>
                                      </p:cBhvr>
                                      <p:tavLst>
                                        <p:tav tm="0">
                                          <p:val>
                                            <p:strVal val="0-#ppt_w/2"/>
                                          </p:val>
                                        </p:tav>
                                        <p:tav tm="100000">
                                          <p:val>
                                            <p:strVal val="#ppt_x"/>
                                          </p:val>
                                        </p:tav>
                                      </p:tavLst>
                                    </p:anim>
                                    <p:anim calcmode="lin" valueType="num">
                                      <p:cBhvr>
                                        <p:cTn id="67" dur="2000" fill="hold"/>
                                        <p:tgtEl>
                                          <p:spTgt spid="5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8" grpId="2"/>
      <p:bldP build="whole" bldLvl="1" animBg="1" rev="0" advAuto="0" spid="558" grpId="10"/>
      <p:bldP build="whole" bldLvl="1" animBg="1" rev="0" advAuto="0" spid="544" grpId="3"/>
      <p:bldP build="whole" bldLvl="1" animBg="1" rev="0" advAuto="0" spid="563" grpId="1"/>
      <p:bldP build="whole" bldLvl="1" animBg="1" rev="0" advAuto="0" spid="554" grpId="9"/>
      <p:bldP build="whole" bldLvl="1" animBg="1" rev="0" advAuto="0" spid="557" grpId="8"/>
      <p:bldP build="whole" bldLvl="1" animBg="1" rev="0" advAuto="0" spid="543" grpId="6"/>
      <p:bldP build="whole" bldLvl="1" animBg="1" rev="0" advAuto="0" spid="561" grpId="7"/>
      <p:bldP build="whole" bldLvl="1" animBg="1" rev="0" advAuto="0" spid="560" grpId="14"/>
      <p:bldP build="whole" bldLvl="1" animBg="1" rev="0" advAuto="0" spid="562" grpId="11"/>
      <p:bldP build="whole" bldLvl="1" animBg="1" rev="0" advAuto="0" spid="545" grpId="5"/>
      <p:bldP build="whole" bldLvl="1" animBg="1" rev="0" advAuto="0" spid="542" grpId="4"/>
      <p:bldP build="whole" bldLvl="1" animBg="1" rev="0" advAuto="0" spid="559" grpId="13"/>
      <p:bldP build="whole" bldLvl="1" animBg="1" rev="0" advAuto="0" spid="555" grpId="1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ynonym Expansion…"/>
          <p:cNvSpPr txBox="1"/>
          <p:nvPr>
            <p:ph type="body" sz="half" idx="1"/>
          </p:nvPr>
        </p:nvSpPr>
        <p:spPr>
          <a:xfrm>
            <a:off x="922541" y="1420720"/>
            <a:ext cx="5181601" cy="4781225"/>
          </a:xfrm>
          <a:prstGeom prst="rect">
            <a:avLst/>
          </a:prstGeom>
        </p:spPr>
        <p:txBody>
          <a:bodyPr anchor="ctr"/>
          <a:lstStyle/>
          <a:p>
            <a:pPr marL="320842" indent="-320842">
              <a:buClrTx/>
              <a:buSzPct val="100000"/>
              <a:buFontTx/>
              <a:buAutoNum type="arabicPeriod" startAt="1"/>
              <a:defRPr sz="2700"/>
            </a:pPr>
            <a:r>
              <a:t>Synonym Expansion</a:t>
            </a:r>
          </a:p>
          <a:p>
            <a:pPr marL="320842" indent="-320842">
              <a:buClrTx/>
              <a:buSzPct val="100000"/>
              <a:buFontTx/>
              <a:buAutoNum type="arabicPeriod" startAt="1"/>
              <a:defRPr sz="2700"/>
            </a:pPr>
            <a:r>
              <a:t>Reranking results</a:t>
            </a:r>
          </a:p>
          <a:p>
            <a:pPr marL="320842" indent="-320842">
              <a:buClrTx/>
              <a:buSzPct val="100000"/>
              <a:buFontTx/>
              <a:buAutoNum type="arabicPeriod" startAt="1"/>
              <a:defRPr sz="2700"/>
            </a:pPr>
            <a:r>
              <a:t>Alternative Queries</a:t>
            </a:r>
          </a:p>
          <a:p>
            <a:pPr marL="320842" indent="-320842">
              <a:buClrTx/>
              <a:buSzPct val="100000"/>
              <a:buFontTx/>
              <a:buAutoNum type="arabicPeriod" startAt="1"/>
              <a:defRPr sz="2700"/>
            </a:pPr>
            <a:r>
              <a:t>NER</a:t>
            </a:r>
          </a:p>
        </p:txBody>
      </p:sp>
      <p:sp>
        <p:nvSpPr>
          <p:cNvPr id="5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7" name="Data"/>
          <p:cNvSpPr/>
          <p:nvPr/>
        </p:nvSpPr>
        <p:spPr>
          <a:xfrm>
            <a:off x="6611174" y="2080858"/>
            <a:ext cx="1270001" cy="585508"/>
          </a:xfrm>
          <a:prstGeom prst="roundRect">
            <a:avLst>
              <a:gd name="adj" fmla="val 32536"/>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Data</a:t>
            </a:r>
          </a:p>
        </p:txBody>
      </p:sp>
      <p:sp>
        <p:nvSpPr>
          <p:cNvPr id="568" name="Search Engine"/>
          <p:cNvSpPr/>
          <p:nvPr/>
        </p:nvSpPr>
        <p:spPr>
          <a:xfrm>
            <a:off x="10026362" y="3302947"/>
            <a:ext cx="1270001" cy="1016770"/>
          </a:xfrm>
          <a:prstGeom prst="rect">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Search Engine</a:t>
            </a:r>
          </a:p>
        </p:txBody>
      </p:sp>
      <p:sp>
        <p:nvSpPr>
          <p:cNvPr id="569" name="Query"/>
          <p:cNvSpPr/>
          <p:nvPr/>
        </p:nvSpPr>
        <p:spPr>
          <a:xfrm>
            <a:off x="6611174" y="5107315"/>
            <a:ext cx="1270001" cy="585508"/>
          </a:xfrm>
          <a:prstGeom prst="roundRect">
            <a:avLst>
              <a:gd name="adj" fmla="val 32536"/>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Query</a:t>
            </a:r>
          </a:p>
        </p:txBody>
      </p:sp>
      <p:sp>
        <p:nvSpPr>
          <p:cNvPr id="570" name="Where can NLP help Search Engines?"/>
          <p:cNvSpPr txBox="1"/>
          <p:nvPr>
            <p:ph type="title"/>
          </p:nvPr>
        </p:nvSpPr>
        <p:spPr>
          <a:xfrm>
            <a:off x="952496" y="323999"/>
            <a:ext cx="11232001" cy="908051"/>
          </a:xfrm>
          <a:prstGeom prst="rect">
            <a:avLst/>
          </a:prstGeom>
        </p:spPr>
        <p:txBody>
          <a:bodyPr/>
          <a:lstStyle>
            <a:lvl1pPr>
              <a:defRPr b="1">
                <a:latin typeface="Helvetica Neue"/>
                <a:ea typeface="Helvetica Neue"/>
                <a:cs typeface="Helvetica Neue"/>
                <a:sym typeface="Helvetica Neue"/>
              </a:defRPr>
            </a:lvl1pPr>
          </a:lstStyle>
          <a:p>
            <a:pPr/>
            <a:r>
              <a:t>Where can NLP help Search Engines?</a:t>
            </a:r>
          </a:p>
        </p:txBody>
      </p:sp>
      <p:sp>
        <p:nvSpPr>
          <p:cNvPr id="571" name="Line"/>
          <p:cNvSpPr/>
          <p:nvPr/>
        </p:nvSpPr>
        <p:spPr>
          <a:xfrm>
            <a:off x="8028262" y="2542900"/>
            <a:ext cx="1856892" cy="1042148"/>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572" name="Line"/>
          <p:cNvSpPr/>
          <p:nvPr/>
        </p:nvSpPr>
        <p:spPr>
          <a:xfrm flipV="1">
            <a:off x="8028263" y="4199606"/>
            <a:ext cx="1858237" cy="1285197"/>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573" name="Index"/>
          <p:cNvSpPr txBox="1"/>
          <p:nvPr/>
        </p:nvSpPr>
        <p:spPr>
          <a:xfrm>
            <a:off x="8784209" y="2729374"/>
            <a:ext cx="44765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Index</a:t>
            </a:r>
          </a:p>
        </p:txBody>
      </p:sp>
      <p:sp>
        <p:nvSpPr>
          <p:cNvPr id="574" name="Query"/>
          <p:cNvSpPr txBox="1"/>
          <p:nvPr/>
        </p:nvSpPr>
        <p:spPr>
          <a:xfrm>
            <a:off x="8784209" y="5059799"/>
            <a:ext cx="4968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Query</a:t>
            </a:r>
          </a:p>
        </p:txBody>
      </p:sp>
      <p:sp>
        <p:nvSpPr>
          <p:cNvPr id="575" name="4"/>
          <p:cNvSpPr/>
          <p:nvPr/>
        </p:nvSpPr>
        <p:spPr>
          <a:xfrm>
            <a:off x="8807453" y="2272439"/>
            <a:ext cx="450388" cy="410482"/>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4</a:t>
            </a:r>
          </a:p>
        </p:txBody>
      </p:sp>
      <p:sp>
        <p:nvSpPr>
          <p:cNvPr id="576" name="1"/>
          <p:cNvSpPr/>
          <p:nvPr/>
        </p:nvSpPr>
        <p:spPr>
          <a:xfrm>
            <a:off x="8485249" y="4436781"/>
            <a:ext cx="450388" cy="410482"/>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1</a:t>
            </a:r>
          </a:p>
        </p:txBody>
      </p:sp>
      <p:sp>
        <p:nvSpPr>
          <p:cNvPr id="577" name="3"/>
          <p:cNvSpPr/>
          <p:nvPr/>
        </p:nvSpPr>
        <p:spPr>
          <a:xfrm>
            <a:off x="8981244" y="4117183"/>
            <a:ext cx="450387" cy="410482"/>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3</a:t>
            </a:r>
          </a:p>
        </p:txBody>
      </p:sp>
      <p:sp>
        <p:nvSpPr>
          <p:cNvPr id="580" name="Connection Line"/>
          <p:cNvSpPr/>
          <p:nvPr/>
        </p:nvSpPr>
        <p:spPr>
          <a:xfrm>
            <a:off x="8168160" y="4549252"/>
            <a:ext cx="2190676" cy="1336767"/>
          </a:xfrm>
          <a:custGeom>
            <a:avLst/>
            <a:gdLst/>
            <a:ahLst/>
            <a:cxnLst>
              <a:cxn ang="0">
                <a:pos x="wd2" y="hd2"/>
              </a:cxn>
              <a:cxn ang="5400000">
                <a:pos x="wd2" y="hd2"/>
              </a:cxn>
              <a:cxn ang="10800000">
                <a:pos x="wd2" y="hd2"/>
              </a:cxn>
              <a:cxn ang="16200000">
                <a:pos x="wd2" y="hd2"/>
              </a:cxn>
            </a:cxnLst>
            <a:rect l="0" t="0" r="r" b="b"/>
            <a:pathLst>
              <a:path w="21600" h="19245" fill="norm" stroke="1" extrusionOk="0">
                <a:moveTo>
                  <a:pt x="0" y="18441"/>
                </a:moveTo>
                <a:cubicBezTo>
                  <a:pt x="10994" y="21600"/>
                  <a:pt x="18194" y="15453"/>
                  <a:pt x="21600" y="0"/>
                </a:cubicBezTo>
              </a:path>
            </a:pathLst>
          </a:custGeom>
          <a:ln w="25400">
            <a:solidFill>
              <a:schemeClr val="accent1"/>
            </a:solidFill>
            <a:custDash>
              <a:ds d="200000" sp="200000"/>
            </a:custDash>
            <a:miter lim="400000"/>
            <a:headEnd type="triangle"/>
          </a:ln>
          <a:effectLst>
            <a:outerShdw sx="100000" sy="100000" kx="0" ky="0" algn="b" rotWithShape="0" blurRad="38100" dist="20000" dir="5400000">
              <a:srgbClr val="000000">
                <a:alpha val="38000"/>
              </a:srgbClr>
            </a:outerShdw>
          </a:effectLst>
        </p:spPr>
        <p:txBody>
          <a:bodyPr/>
          <a:lstStyle/>
          <a:p>
            <a:pPr/>
          </a:p>
        </p:txBody>
      </p:sp>
      <p:sp>
        <p:nvSpPr>
          <p:cNvPr id="579" name="2"/>
          <p:cNvSpPr/>
          <p:nvPr/>
        </p:nvSpPr>
        <p:spPr>
          <a:xfrm>
            <a:off x="9540495" y="5730704"/>
            <a:ext cx="450388" cy="410483"/>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2</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LAB: Interacting with PySolr"/>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Interacting with PySolr</a:t>
            </a:r>
          </a:p>
        </p:txBody>
      </p:sp>
      <p:sp>
        <p:nvSpPr>
          <p:cNvPr id="5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4"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585" name="Google Shape;79;p11"/>
          <p:cNvSpPr txBox="1"/>
          <p:nvPr/>
        </p:nvSpPr>
        <p:spPr>
          <a:xfrm>
            <a:off x="374592" y="1977069"/>
            <a:ext cx="8099178" cy="165650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pPr>
            <a:r>
              <a:t>First interactions with PySolr</a:t>
            </a:r>
          </a:p>
          <a:p>
            <a: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pPr>
            <a:r>
              <a:t>Environment Setup</a:t>
            </a:r>
          </a:p>
          <a:p>
            <a: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pPr>
            <a:r>
              <a:t>Index the Airbnb dataset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8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85"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Summary"/>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Summary</a:t>
            </a:r>
          </a:p>
        </p:txBody>
      </p:sp>
      <p:sp>
        <p:nvSpPr>
          <p:cNvPr id="588" name="Neural Search is the subject of using NLP techniques to search engines…"/>
          <p:cNvSpPr txBox="1"/>
          <p:nvPr>
            <p:ph type="body" idx="1"/>
          </p:nvPr>
        </p:nvSpPr>
        <p:spPr>
          <a:xfrm>
            <a:off x="595695" y="1471947"/>
            <a:ext cx="10512001" cy="4680001"/>
          </a:xfrm>
          <a:prstGeom prst="rect">
            <a:avLst/>
          </a:prstGeom>
        </p:spPr>
        <p:txBody>
          <a:bodyPr/>
          <a:lstStyle/>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Neural Search is the subject of using NLP techniques to search engines</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We may use neural networks at </a:t>
            </a:r>
            <a:r>
              <a:rPr b="1"/>
              <a:t>index time, query time, or ranking time.</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The main goal is to simplify life </a:t>
            </a:r>
            <a:r>
              <a:rPr b="1"/>
              <a:t>for users</a:t>
            </a:r>
            <a:r>
              <a:t>.</a:t>
            </a:r>
          </a:p>
        </p:txBody>
      </p:sp>
      <p:sp>
        <p:nvSpPr>
          <p:cNvPr id="5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88">
                                            <p:bg/>
                                          </p:spTgt>
                                        </p:tgtEl>
                                        <p:attrNameLst>
                                          <p:attrName>style.visibility</p:attrName>
                                        </p:attrNameLst>
                                      </p:cBhvr>
                                      <p:to>
                                        <p:strVal val="visible"/>
                                      </p:to>
                                    </p:set>
                                    <p:animEffect filter="wipe(left)" transition="in">
                                      <p:cBhvr>
                                        <p:cTn id="7" dur="1000"/>
                                        <p:tgtEl>
                                          <p:spTgt spid="588">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588">
                                            <p:txEl>
                                              <p:pRg st="0" end="0"/>
                                            </p:txEl>
                                          </p:spTgt>
                                        </p:tgtEl>
                                        <p:attrNameLst>
                                          <p:attrName>style.visibility</p:attrName>
                                        </p:attrNameLst>
                                      </p:cBhvr>
                                      <p:to>
                                        <p:strVal val="visible"/>
                                      </p:to>
                                    </p:set>
                                    <p:animEffect filter="wipe(left)" transition="in">
                                      <p:cBhvr>
                                        <p:cTn id="10" dur="1000"/>
                                        <p:tgtEl>
                                          <p:spTgt spid="58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1" fill="hold">
                                  <p:stCondLst>
                                    <p:cond delay="0"/>
                                  </p:stCondLst>
                                  <p:iterate type="el" backwards="0">
                                    <p:tmAbs val="0"/>
                                  </p:iterate>
                                  <p:childTnLst>
                                    <p:set>
                                      <p:cBhvr>
                                        <p:cTn id="14" fill="hold"/>
                                        <p:tgtEl>
                                          <p:spTgt spid="588">
                                            <p:txEl>
                                              <p:pRg st="1" end="1"/>
                                            </p:txEl>
                                          </p:spTgt>
                                        </p:tgtEl>
                                        <p:attrNameLst>
                                          <p:attrName>style.visibility</p:attrName>
                                        </p:attrNameLst>
                                      </p:cBhvr>
                                      <p:to>
                                        <p:strVal val="visible"/>
                                      </p:to>
                                    </p:set>
                                    <p:animEffect filter="wipe(left)" transition="in">
                                      <p:cBhvr>
                                        <p:cTn id="15" dur="1000"/>
                                        <p:tgtEl>
                                          <p:spTgt spid="58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1" fill="hold">
                                  <p:stCondLst>
                                    <p:cond delay="0"/>
                                  </p:stCondLst>
                                  <p:iterate type="el" backwards="0">
                                    <p:tmAbs val="0"/>
                                  </p:iterate>
                                  <p:childTnLst>
                                    <p:set>
                                      <p:cBhvr>
                                        <p:cTn id="19" fill="hold"/>
                                        <p:tgtEl>
                                          <p:spTgt spid="588">
                                            <p:txEl>
                                              <p:pRg st="2" end="2"/>
                                            </p:txEl>
                                          </p:spTgt>
                                        </p:tgtEl>
                                        <p:attrNameLst>
                                          <p:attrName>style.visibility</p:attrName>
                                        </p:attrNameLst>
                                      </p:cBhvr>
                                      <p:to>
                                        <p:strVal val="visible"/>
                                      </p:to>
                                    </p:set>
                                    <p:animEffect filter="wipe(left)" transition="in">
                                      <p:cBhvr>
                                        <p:cTn id="20" dur="1000"/>
                                        <p:tgtEl>
                                          <p:spTgt spid="588">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88"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Discussion Time"/>
          <p:cNvSpPr txBox="1"/>
          <p:nvPr>
            <p:ph type="title"/>
          </p:nvPr>
        </p:nvSpPr>
        <p:spPr>
          <a:prstGeom prst="rect">
            <a:avLst/>
          </a:prstGeom>
        </p:spPr>
        <p:txBody>
          <a:bodyPr/>
          <a:lstStyle/>
          <a:p>
            <a:pPr lvl="1">
              <a:defRPr b="1">
                <a:latin typeface="Helvetica Neue"/>
                <a:ea typeface="Helvetica Neue"/>
                <a:cs typeface="Helvetica Neue"/>
                <a:sym typeface="Helvetica Neue"/>
              </a:defRPr>
            </a:pPr>
            <a:r>
              <a:t>Discussion Time</a:t>
            </a:r>
          </a:p>
        </p:txBody>
      </p:sp>
      <p:sp>
        <p:nvSpPr>
          <p:cNvPr id="5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3"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594" name="Google Shape;79;p11"/>
          <p:cNvSpPr txBox="1"/>
          <p:nvPr/>
        </p:nvSpPr>
        <p:spPr>
          <a:xfrm>
            <a:off x="374592" y="1977069"/>
            <a:ext cx="8099178" cy="22801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50000"/>
              </a:lnSpc>
              <a:defRPr sz="2700">
                <a:solidFill>
                  <a:srgbClr val="595959"/>
                </a:solidFill>
                <a:latin typeface="Helvetica Neue Medium"/>
                <a:ea typeface="Helvetica Neue Medium"/>
                <a:cs typeface="Helvetica Neue Medium"/>
                <a:sym typeface="Helvetica Neue Medium"/>
              </a:defRPr>
            </a:pPr>
            <a:r>
              <a:t>Can you think of another use cases for NLP within your organisation?</a:t>
            </a:r>
          </a:p>
          <a:p>
            <a:pPr>
              <a:lnSpc>
                <a:spcPct val="150000"/>
              </a:lnSpc>
              <a:defRPr sz="2700">
                <a:solidFill>
                  <a:srgbClr val="595959"/>
                </a:solidFill>
                <a:latin typeface="Helvetica Neue Medium"/>
                <a:ea typeface="Helvetica Neue Medium"/>
                <a:cs typeface="Helvetica Neue Medium"/>
                <a:sym typeface="Helvetica Neue Medium"/>
              </a:defRPr>
            </a:pPr>
          </a:p>
          <a:p>
            <a:pPr>
              <a:lnSpc>
                <a:spcPct val="150000"/>
              </a:lnSpc>
              <a:defRPr sz="2700">
                <a:solidFill>
                  <a:srgbClr val="595959"/>
                </a:solidFill>
                <a:latin typeface="Helvetica Neue Medium"/>
                <a:ea typeface="Helvetica Neue Medium"/>
                <a:cs typeface="Helvetica Neue Medium"/>
                <a:sym typeface="Helvetica Neue Medium"/>
              </a:defRPr>
            </a:pPr>
            <a:r>
              <a:t>Allocated time: 15 minutes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9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94">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59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94"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Google Shape;95;p19" descr="Google Shape;95;p19"/>
          <p:cNvPicPr>
            <a:picLocks noChangeAspect="1"/>
          </p:cNvPicPr>
          <p:nvPr/>
        </p:nvPicPr>
        <p:blipFill>
          <a:blip r:embed="rId3">
            <a:extLst/>
          </a:blip>
          <a:stretch>
            <a:fillRect/>
          </a:stretch>
        </p:blipFill>
        <p:spPr>
          <a:xfrm>
            <a:off x="3556727" y="2253320"/>
            <a:ext cx="8378529" cy="3652218"/>
          </a:xfrm>
          <a:prstGeom prst="rect">
            <a:avLst/>
          </a:prstGeom>
          <a:ln w="12700">
            <a:miter lim="400000"/>
          </a:ln>
        </p:spPr>
      </p:pic>
      <p:pic>
        <p:nvPicPr>
          <p:cNvPr id="333" name="Google Shape;96;p19" descr="Google Shape;96;p19"/>
          <p:cNvPicPr>
            <a:picLocks noChangeAspect="1"/>
          </p:cNvPicPr>
          <p:nvPr/>
        </p:nvPicPr>
        <p:blipFill>
          <a:blip r:embed="rId4">
            <a:extLst/>
          </a:blip>
          <a:stretch>
            <a:fillRect/>
          </a:stretch>
        </p:blipFill>
        <p:spPr>
          <a:xfrm>
            <a:off x="5549064" y="2323139"/>
            <a:ext cx="6320474" cy="3512575"/>
          </a:xfrm>
          <a:prstGeom prst="rect">
            <a:avLst/>
          </a:prstGeom>
          <a:ln w="12700">
            <a:miter lim="400000"/>
          </a:ln>
        </p:spPr>
      </p:pic>
      <p:sp>
        <p:nvSpPr>
          <p:cNvPr id="334" name="Google Shape;97;p19"/>
          <p:cNvSpPr txBox="1"/>
          <p:nvPr/>
        </p:nvSpPr>
        <p:spPr>
          <a:xfrm>
            <a:off x="1846391" y="2475096"/>
            <a:ext cx="1578651" cy="421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100">
                <a:latin typeface="Proxima Nova"/>
                <a:ea typeface="Proxima Nova"/>
                <a:cs typeface="Proxima Nova"/>
                <a:sym typeface="Proxima Nova"/>
              </a:defRPr>
            </a:lvl1pPr>
          </a:lstStyle>
          <a:p>
            <a:pPr/>
            <a:r>
              <a:t>2-3 day upskilling experiences</a:t>
            </a:r>
          </a:p>
        </p:txBody>
      </p:sp>
      <p:sp>
        <p:nvSpPr>
          <p:cNvPr id="335" name="Google Shape;98;p19"/>
          <p:cNvSpPr txBox="1"/>
          <p:nvPr/>
        </p:nvSpPr>
        <p:spPr>
          <a:xfrm>
            <a:off x="1846391" y="3070432"/>
            <a:ext cx="1505751" cy="421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100">
                <a:latin typeface="Proxima Nova"/>
                <a:ea typeface="Proxima Nova"/>
                <a:cs typeface="Proxima Nova"/>
                <a:sym typeface="Proxima Nova"/>
              </a:defRPr>
            </a:lvl1pPr>
          </a:lstStyle>
          <a:p>
            <a:pPr/>
            <a:r>
              <a:t>5-day reskilling experiences</a:t>
            </a:r>
          </a:p>
        </p:txBody>
      </p:sp>
      <p:sp>
        <p:nvSpPr>
          <p:cNvPr id="336" name="Google Shape;99;p19"/>
          <p:cNvSpPr txBox="1"/>
          <p:nvPr/>
        </p:nvSpPr>
        <p:spPr>
          <a:xfrm>
            <a:off x="1846392" y="3718300"/>
            <a:ext cx="1640150" cy="421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100">
                <a:latin typeface="Proxima Nova"/>
                <a:ea typeface="Proxima Nova"/>
                <a:cs typeface="Proxima Nova"/>
                <a:sym typeface="Proxima Nova"/>
              </a:defRPr>
            </a:lvl1pPr>
          </a:lstStyle>
          <a:p>
            <a:pPr/>
            <a:r>
              <a:t>1-day technology overviews</a:t>
            </a:r>
          </a:p>
        </p:txBody>
      </p:sp>
      <p:sp>
        <p:nvSpPr>
          <p:cNvPr id="337" name="Google Shape;100;p19"/>
          <p:cNvSpPr txBox="1"/>
          <p:nvPr/>
        </p:nvSpPr>
        <p:spPr>
          <a:xfrm>
            <a:off x="1846392" y="4397550"/>
            <a:ext cx="1640150" cy="421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sz="1100">
                <a:latin typeface="Proxima Nova"/>
                <a:ea typeface="Proxima Nova"/>
                <a:cs typeface="Proxima Nova"/>
                <a:sym typeface="Proxima Nova"/>
              </a:defRPr>
            </a:lvl1pPr>
          </a:lstStyle>
          <a:p>
            <a:pPr/>
            <a:r>
              <a:t>90-minute instructor-led micro-learnings</a:t>
            </a:r>
          </a:p>
        </p:txBody>
      </p:sp>
      <p:sp>
        <p:nvSpPr>
          <p:cNvPr id="338" name="Google Shape;101;p19"/>
          <p:cNvSpPr txBox="1"/>
          <p:nvPr/>
        </p:nvSpPr>
        <p:spPr>
          <a:xfrm>
            <a:off x="1846391" y="4986432"/>
            <a:ext cx="1700450" cy="421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sz="1100">
                <a:latin typeface="Proxima Nova"/>
                <a:ea typeface="Proxima Nova"/>
                <a:cs typeface="Proxima Nova"/>
                <a:sym typeface="Proxima Nova"/>
              </a:defRPr>
            </a:pPr>
            <a:r>
              <a:t>Learn and build an </a:t>
            </a:r>
            <a:br/>
            <a:r>
              <a:t>MVP in 2-3 days</a:t>
            </a:r>
          </a:p>
        </p:txBody>
      </p:sp>
      <p:sp>
        <p:nvSpPr>
          <p:cNvPr id="339" name="Google Shape;102;p19"/>
          <p:cNvSpPr txBox="1"/>
          <p:nvPr/>
        </p:nvSpPr>
        <p:spPr>
          <a:xfrm>
            <a:off x="998222" y="1505096"/>
            <a:ext cx="10157750" cy="45086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2400">
                <a:solidFill>
                  <a:srgbClr val="3F3F3F"/>
                </a:solidFill>
                <a:latin typeface="Helvetica Neue Light"/>
                <a:ea typeface="Helvetica Neue Light"/>
                <a:cs typeface="Helvetica Neue Light"/>
                <a:sym typeface="Helvetica Neue Light"/>
              </a:defRPr>
            </a:lvl1pPr>
          </a:lstStyle>
          <a:p>
            <a:pPr/>
            <a:r>
              <a:t>Intimately customized learning experiences just for your teams. </a:t>
            </a:r>
          </a:p>
        </p:txBody>
      </p:sp>
      <p:sp>
        <p:nvSpPr>
          <p:cNvPr id="340" name="Google Shape;103;p19"/>
          <p:cNvSpPr txBox="1"/>
          <p:nvPr>
            <p:ph type="body" sz="quarter" idx="1"/>
          </p:nvPr>
        </p:nvSpPr>
        <p:spPr>
          <a:xfrm>
            <a:off x="944032" y="319616"/>
            <a:ext cx="11231102" cy="914401"/>
          </a:xfrm>
          <a:prstGeom prst="rect">
            <a:avLst/>
          </a:prstGeom>
        </p:spPr>
        <p:txBody>
          <a:bodyPr/>
          <a:lstStyle>
            <a:lvl1pPr marL="0">
              <a:defRPr b="1">
                <a:latin typeface="Helvetica Neue"/>
                <a:ea typeface="Helvetica Neue"/>
                <a:cs typeface="Helvetica Neue"/>
                <a:sym typeface="Helvetica Neue"/>
              </a:defRPr>
            </a:lvl1pPr>
          </a:lstStyle>
          <a:p>
            <a:pPr/>
            <a:r>
              <a:t>Upskilling and Reskilling Offerings</a:t>
            </a:r>
          </a:p>
        </p:txBody>
      </p:sp>
      <p:sp>
        <p:nvSpPr>
          <p:cNvPr id="341" name="Google Shape;104;p19"/>
          <p:cNvSpPr txBox="1"/>
          <p:nvPr>
            <p:ph type="sldNum" sz="quarter" idx="2"/>
          </p:nvPr>
        </p:nvSpPr>
        <p:spPr>
          <a:xfrm>
            <a:off x="11756998" y="6429952"/>
            <a:ext cx="301815" cy="513244"/>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 name="Google Shape;105;p19"/>
          <p:cNvSpPr/>
          <p:nvPr/>
        </p:nvSpPr>
        <p:spPr>
          <a:xfrm>
            <a:off x="343331" y="2554900"/>
            <a:ext cx="179369" cy="225434"/>
          </a:xfrm>
          <a:custGeom>
            <a:avLst/>
            <a:gdLst/>
            <a:ahLst/>
            <a:cxnLst>
              <a:cxn ang="0">
                <a:pos x="wd2" y="hd2"/>
              </a:cxn>
              <a:cxn ang="5400000">
                <a:pos x="wd2" y="hd2"/>
              </a:cxn>
              <a:cxn ang="10800000">
                <a:pos x="wd2" y="hd2"/>
              </a:cxn>
              <a:cxn ang="16200000">
                <a:pos x="wd2" y="hd2"/>
              </a:cxn>
            </a:cxnLst>
            <a:rect l="0" t="0" r="r" b="b"/>
            <a:pathLst>
              <a:path w="21397" h="21600" fill="norm" stroke="1" extrusionOk="0">
                <a:moveTo>
                  <a:pt x="18725" y="21600"/>
                </a:moveTo>
                <a:cubicBezTo>
                  <a:pt x="8036" y="21600"/>
                  <a:pt x="8036" y="21600"/>
                  <a:pt x="8036" y="21600"/>
                </a:cubicBezTo>
                <a:cubicBezTo>
                  <a:pt x="7591" y="21600"/>
                  <a:pt x="7145" y="21240"/>
                  <a:pt x="7145" y="20880"/>
                </a:cubicBezTo>
                <a:cubicBezTo>
                  <a:pt x="7145" y="19800"/>
                  <a:pt x="6477" y="19080"/>
                  <a:pt x="5587" y="18180"/>
                </a:cubicBezTo>
                <a:cubicBezTo>
                  <a:pt x="4919" y="17640"/>
                  <a:pt x="4251" y="17100"/>
                  <a:pt x="3805" y="16200"/>
                </a:cubicBezTo>
                <a:cubicBezTo>
                  <a:pt x="2024" y="14040"/>
                  <a:pt x="465" y="11520"/>
                  <a:pt x="242" y="10440"/>
                </a:cubicBezTo>
                <a:cubicBezTo>
                  <a:pt x="-203" y="9540"/>
                  <a:pt x="20" y="9000"/>
                  <a:pt x="465" y="8640"/>
                </a:cubicBezTo>
                <a:cubicBezTo>
                  <a:pt x="910" y="8100"/>
                  <a:pt x="1356" y="7920"/>
                  <a:pt x="2246" y="7920"/>
                </a:cubicBezTo>
                <a:cubicBezTo>
                  <a:pt x="3360" y="7920"/>
                  <a:pt x="4473" y="8640"/>
                  <a:pt x="5364" y="9540"/>
                </a:cubicBezTo>
                <a:cubicBezTo>
                  <a:pt x="5364" y="2160"/>
                  <a:pt x="5364" y="2160"/>
                  <a:pt x="5364" y="2160"/>
                </a:cubicBezTo>
                <a:cubicBezTo>
                  <a:pt x="5364" y="900"/>
                  <a:pt x="6477" y="0"/>
                  <a:pt x="8036" y="0"/>
                </a:cubicBezTo>
                <a:cubicBezTo>
                  <a:pt x="9595" y="0"/>
                  <a:pt x="10708" y="900"/>
                  <a:pt x="10708" y="2160"/>
                </a:cubicBezTo>
                <a:cubicBezTo>
                  <a:pt x="10708" y="5220"/>
                  <a:pt x="10708" y="5220"/>
                  <a:pt x="10708" y="5220"/>
                </a:cubicBezTo>
                <a:cubicBezTo>
                  <a:pt x="10931" y="5040"/>
                  <a:pt x="11376" y="5040"/>
                  <a:pt x="11599" y="5040"/>
                </a:cubicBezTo>
                <a:cubicBezTo>
                  <a:pt x="12490" y="5040"/>
                  <a:pt x="13381" y="5400"/>
                  <a:pt x="13826" y="6120"/>
                </a:cubicBezTo>
                <a:cubicBezTo>
                  <a:pt x="14271" y="5940"/>
                  <a:pt x="14717" y="5760"/>
                  <a:pt x="15162" y="5760"/>
                </a:cubicBezTo>
                <a:cubicBezTo>
                  <a:pt x="16498" y="5760"/>
                  <a:pt x="17389" y="6480"/>
                  <a:pt x="17834" y="7380"/>
                </a:cubicBezTo>
                <a:cubicBezTo>
                  <a:pt x="18057" y="7200"/>
                  <a:pt x="18279" y="7200"/>
                  <a:pt x="18725" y="7200"/>
                </a:cubicBezTo>
                <a:cubicBezTo>
                  <a:pt x="20284" y="7200"/>
                  <a:pt x="21397" y="8100"/>
                  <a:pt x="21397" y="9360"/>
                </a:cubicBezTo>
                <a:cubicBezTo>
                  <a:pt x="21397" y="11520"/>
                  <a:pt x="21397" y="11520"/>
                  <a:pt x="21397" y="11520"/>
                </a:cubicBezTo>
                <a:cubicBezTo>
                  <a:pt x="21397" y="13320"/>
                  <a:pt x="20952" y="14940"/>
                  <a:pt x="20506" y="16380"/>
                </a:cubicBezTo>
                <a:cubicBezTo>
                  <a:pt x="20061" y="17820"/>
                  <a:pt x="19616" y="19260"/>
                  <a:pt x="19616" y="20880"/>
                </a:cubicBezTo>
                <a:cubicBezTo>
                  <a:pt x="19616" y="21240"/>
                  <a:pt x="19170" y="21600"/>
                  <a:pt x="18725" y="21600"/>
                </a:cubicBezTo>
                <a:close/>
                <a:moveTo>
                  <a:pt x="8927" y="20160"/>
                </a:moveTo>
                <a:cubicBezTo>
                  <a:pt x="17834" y="20160"/>
                  <a:pt x="17834" y="20160"/>
                  <a:pt x="17834" y="20160"/>
                </a:cubicBezTo>
                <a:cubicBezTo>
                  <a:pt x="18057" y="18540"/>
                  <a:pt x="18279" y="17280"/>
                  <a:pt x="18725" y="16020"/>
                </a:cubicBezTo>
                <a:cubicBezTo>
                  <a:pt x="19170" y="14580"/>
                  <a:pt x="19616" y="13140"/>
                  <a:pt x="19616" y="11520"/>
                </a:cubicBezTo>
                <a:cubicBezTo>
                  <a:pt x="19616" y="9180"/>
                  <a:pt x="19616" y="9180"/>
                  <a:pt x="19616" y="9180"/>
                </a:cubicBezTo>
                <a:cubicBezTo>
                  <a:pt x="19616" y="8820"/>
                  <a:pt x="19170" y="8460"/>
                  <a:pt x="18725" y="8460"/>
                </a:cubicBezTo>
                <a:cubicBezTo>
                  <a:pt x="18279" y="8460"/>
                  <a:pt x="17834" y="8820"/>
                  <a:pt x="17834" y="9180"/>
                </a:cubicBezTo>
                <a:cubicBezTo>
                  <a:pt x="17834" y="10080"/>
                  <a:pt x="17834" y="10080"/>
                  <a:pt x="17834" y="10080"/>
                </a:cubicBezTo>
                <a:cubicBezTo>
                  <a:pt x="17834" y="10440"/>
                  <a:pt x="17389" y="10800"/>
                  <a:pt x="16943" y="10800"/>
                </a:cubicBezTo>
                <a:cubicBezTo>
                  <a:pt x="16498" y="10800"/>
                  <a:pt x="16053" y="10440"/>
                  <a:pt x="16053" y="10080"/>
                </a:cubicBezTo>
                <a:cubicBezTo>
                  <a:pt x="16053" y="7740"/>
                  <a:pt x="16053" y="7740"/>
                  <a:pt x="16053" y="7740"/>
                </a:cubicBezTo>
                <a:cubicBezTo>
                  <a:pt x="16053" y="7380"/>
                  <a:pt x="15607" y="7020"/>
                  <a:pt x="15162" y="7020"/>
                </a:cubicBezTo>
                <a:cubicBezTo>
                  <a:pt x="14717" y="7020"/>
                  <a:pt x="14271" y="7380"/>
                  <a:pt x="14271" y="7740"/>
                </a:cubicBezTo>
                <a:cubicBezTo>
                  <a:pt x="14271" y="9360"/>
                  <a:pt x="14271" y="9360"/>
                  <a:pt x="14271" y="9360"/>
                </a:cubicBezTo>
                <a:cubicBezTo>
                  <a:pt x="14271" y="9720"/>
                  <a:pt x="13826" y="10080"/>
                  <a:pt x="13381" y="10080"/>
                </a:cubicBezTo>
                <a:cubicBezTo>
                  <a:pt x="12935" y="10080"/>
                  <a:pt x="12490" y="9720"/>
                  <a:pt x="12490" y="9360"/>
                </a:cubicBezTo>
                <a:cubicBezTo>
                  <a:pt x="12490" y="7020"/>
                  <a:pt x="12490" y="7020"/>
                  <a:pt x="12490" y="7020"/>
                </a:cubicBezTo>
                <a:cubicBezTo>
                  <a:pt x="12490" y="6660"/>
                  <a:pt x="12044" y="6300"/>
                  <a:pt x="11599" y="6300"/>
                </a:cubicBezTo>
                <a:cubicBezTo>
                  <a:pt x="11154" y="6300"/>
                  <a:pt x="10708" y="6660"/>
                  <a:pt x="10708" y="7020"/>
                </a:cubicBezTo>
                <a:cubicBezTo>
                  <a:pt x="10708" y="8640"/>
                  <a:pt x="10708" y="8640"/>
                  <a:pt x="10708" y="8640"/>
                </a:cubicBezTo>
                <a:cubicBezTo>
                  <a:pt x="10708" y="9000"/>
                  <a:pt x="10263" y="9360"/>
                  <a:pt x="9818" y="9360"/>
                </a:cubicBezTo>
                <a:cubicBezTo>
                  <a:pt x="9372" y="9360"/>
                  <a:pt x="8927" y="9000"/>
                  <a:pt x="8927" y="8640"/>
                </a:cubicBezTo>
                <a:cubicBezTo>
                  <a:pt x="8927" y="1980"/>
                  <a:pt x="8927" y="1980"/>
                  <a:pt x="8927" y="1980"/>
                </a:cubicBezTo>
                <a:cubicBezTo>
                  <a:pt x="8927" y="1620"/>
                  <a:pt x="8482" y="1260"/>
                  <a:pt x="8036" y="1260"/>
                </a:cubicBezTo>
                <a:cubicBezTo>
                  <a:pt x="7591" y="1260"/>
                  <a:pt x="7145" y="1620"/>
                  <a:pt x="7145" y="1980"/>
                </a:cubicBezTo>
                <a:cubicBezTo>
                  <a:pt x="7145" y="12960"/>
                  <a:pt x="7145" y="12960"/>
                  <a:pt x="7145" y="12960"/>
                </a:cubicBezTo>
                <a:cubicBezTo>
                  <a:pt x="7145" y="13320"/>
                  <a:pt x="6700" y="13680"/>
                  <a:pt x="6255" y="13680"/>
                </a:cubicBezTo>
                <a:cubicBezTo>
                  <a:pt x="5809" y="13680"/>
                  <a:pt x="5364" y="13320"/>
                  <a:pt x="5364" y="12960"/>
                </a:cubicBezTo>
                <a:cubicBezTo>
                  <a:pt x="5364" y="12420"/>
                  <a:pt x="5364" y="12420"/>
                  <a:pt x="5364" y="12420"/>
                </a:cubicBezTo>
                <a:cubicBezTo>
                  <a:pt x="4473" y="10800"/>
                  <a:pt x="2915" y="9360"/>
                  <a:pt x="2246" y="9360"/>
                </a:cubicBezTo>
                <a:cubicBezTo>
                  <a:pt x="2024" y="9360"/>
                  <a:pt x="1801" y="9360"/>
                  <a:pt x="1801" y="9540"/>
                </a:cubicBezTo>
                <a:cubicBezTo>
                  <a:pt x="1801" y="9540"/>
                  <a:pt x="1801" y="9720"/>
                  <a:pt x="1801" y="10080"/>
                </a:cubicBezTo>
                <a:cubicBezTo>
                  <a:pt x="2024" y="10800"/>
                  <a:pt x="3583" y="13140"/>
                  <a:pt x="5141" y="15480"/>
                </a:cubicBezTo>
                <a:cubicBezTo>
                  <a:pt x="5809" y="16200"/>
                  <a:pt x="6255" y="16740"/>
                  <a:pt x="6923" y="17280"/>
                </a:cubicBezTo>
                <a:cubicBezTo>
                  <a:pt x="7813" y="18180"/>
                  <a:pt x="8704" y="18900"/>
                  <a:pt x="8927" y="20160"/>
                </a:cubicBezTo>
                <a:close/>
              </a:path>
            </a:pathLst>
          </a:custGeom>
          <a:solidFill>
            <a:srgbClr val="F57F25"/>
          </a:solidFill>
          <a:ln w="12700">
            <a:miter lim="400000"/>
          </a:ln>
        </p:spPr>
        <p:txBody>
          <a:bodyPr lIns="0" tIns="0" rIns="0" bIns="0"/>
          <a:lstStyle/>
          <a:p>
            <a:pPr>
              <a:defRPr sz="1900">
                <a:latin typeface="Proxima Nova"/>
                <a:ea typeface="Proxima Nova"/>
                <a:cs typeface="Proxima Nova"/>
                <a:sym typeface="Proxima Nova"/>
              </a:defRPr>
            </a:pPr>
          </a:p>
        </p:txBody>
      </p:sp>
      <p:sp>
        <p:nvSpPr>
          <p:cNvPr id="343" name="Google Shape;106;p19"/>
          <p:cNvSpPr/>
          <p:nvPr/>
        </p:nvSpPr>
        <p:spPr>
          <a:xfrm>
            <a:off x="341632" y="3173399"/>
            <a:ext cx="216642" cy="234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80" y="12249"/>
                </a:moveTo>
                <a:lnTo>
                  <a:pt x="7323" y="12367"/>
                </a:lnTo>
                <a:lnTo>
                  <a:pt x="7380" y="12491"/>
                </a:lnTo>
                <a:lnTo>
                  <a:pt x="7472" y="12622"/>
                </a:lnTo>
                <a:lnTo>
                  <a:pt x="7586" y="12760"/>
                </a:lnTo>
                <a:lnTo>
                  <a:pt x="7869" y="13022"/>
                </a:lnTo>
                <a:lnTo>
                  <a:pt x="8025" y="13159"/>
                </a:lnTo>
                <a:lnTo>
                  <a:pt x="8182" y="13290"/>
                </a:lnTo>
                <a:lnTo>
                  <a:pt x="8345" y="13414"/>
                </a:lnTo>
                <a:lnTo>
                  <a:pt x="8508" y="13532"/>
                </a:lnTo>
                <a:lnTo>
                  <a:pt x="8664" y="13637"/>
                </a:lnTo>
                <a:lnTo>
                  <a:pt x="8813" y="13728"/>
                </a:lnTo>
                <a:lnTo>
                  <a:pt x="8948" y="13820"/>
                </a:lnTo>
                <a:lnTo>
                  <a:pt x="9054" y="13885"/>
                </a:lnTo>
                <a:lnTo>
                  <a:pt x="9154" y="13931"/>
                </a:lnTo>
                <a:lnTo>
                  <a:pt x="9218" y="13964"/>
                </a:lnTo>
                <a:lnTo>
                  <a:pt x="9246" y="13977"/>
                </a:lnTo>
                <a:lnTo>
                  <a:pt x="7969" y="15704"/>
                </a:lnTo>
                <a:lnTo>
                  <a:pt x="7834" y="15874"/>
                </a:lnTo>
                <a:lnTo>
                  <a:pt x="7692" y="16025"/>
                </a:lnTo>
                <a:lnTo>
                  <a:pt x="7536" y="16143"/>
                </a:lnTo>
                <a:lnTo>
                  <a:pt x="7366" y="16228"/>
                </a:lnTo>
                <a:lnTo>
                  <a:pt x="7188" y="16287"/>
                </a:lnTo>
                <a:lnTo>
                  <a:pt x="6989" y="16319"/>
                </a:lnTo>
                <a:lnTo>
                  <a:pt x="6791" y="16333"/>
                </a:lnTo>
                <a:lnTo>
                  <a:pt x="1377" y="16333"/>
                </a:lnTo>
                <a:lnTo>
                  <a:pt x="1121" y="16313"/>
                </a:lnTo>
                <a:lnTo>
                  <a:pt x="887" y="16254"/>
                </a:lnTo>
                <a:lnTo>
                  <a:pt x="667" y="16162"/>
                </a:lnTo>
                <a:lnTo>
                  <a:pt x="475" y="16038"/>
                </a:lnTo>
                <a:lnTo>
                  <a:pt x="312" y="15888"/>
                </a:lnTo>
                <a:lnTo>
                  <a:pt x="177" y="15717"/>
                </a:lnTo>
                <a:lnTo>
                  <a:pt x="78" y="15521"/>
                </a:lnTo>
                <a:lnTo>
                  <a:pt x="14" y="15299"/>
                </a:lnTo>
                <a:lnTo>
                  <a:pt x="0" y="15063"/>
                </a:lnTo>
                <a:lnTo>
                  <a:pt x="21" y="14854"/>
                </a:lnTo>
                <a:lnTo>
                  <a:pt x="92" y="14664"/>
                </a:lnTo>
                <a:lnTo>
                  <a:pt x="206" y="14474"/>
                </a:lnTo>
                <a:lnTo>
                  <a:pt x="348" y="14317"/>
                </a:lnTo>
                <a:lnTo>
                  <a:pt x="518" y="14173"/>
                </a:lnTo>
                <a:lnTo>
                  <a:pt x="710" y="14049"/>
                </a:lnTo>
                <a:lnTo>
                  <a:pt x="922" y="13964"/>
                </a:lnTo>
                <a:lnTo>
                  <a:pt x="1150" y="13905"/>
                </a:lnTo>
                <a:lnTo>
                  <a:pt x="1377" y="13885"/>
                </a:lnTo>
                <a:lnTo>
                  <a:pt x="5996" y="13885"/>
                </a:lnTo>
                <a:lnTo>
                  <a:pt x="7280" y="12249"/>
                </a:lnTo>
                <a:close/>
                <a:moveTo>
                  <a:pt x="9260" y="2748"/>
                </a:moveTo>
                <a:lnTo>
                  <a:pt x="9423" y="2755"/>
                </a:lnTo>
                <a:lnTo>
                  <a:pt x="9587" y="2774"/>
                </a:lnTo>
                <a:lnTo>
                  <a:pt x="9750" y="2820"/>
                </a:lnTo>
                <a:lnTo>
                  <a:pt x="13482" y="3992"/>
                </a:lnTo>
                <a:lnTo>
                  <a:pt x="13653" y="4063"/>
                </a:lnTo>
                <a:lnTo>
                  <a:pt x="13802" y="4155"/>
                </a:lnTo>
                <a:lnTo>
                  <a:pt x="13929" y="4266"/>
                </a:lnTo>
                <a:lnTo>
                  <a:pt x="15547" y="5267"/>
                </a:lnTo>
                <a:lnTo>
                  <a:pt x="15689" y="5379"/>
                </a:lnTo>
                <a:lnTo>
                  <a:pt x="15796" y="5497"/>
                </a:lnTo>
                <a:lnTo>
                  <a:pt x="15888" y="5614"/>
                </a:lnTo>
                <a:lnTo>
                  <a:pt x="15930" y="5726"/>
                </a:lnTo>
                <a:lnTo>
                  <a:pt x="15994" y="5804"/>
                </a:lnTo>
                <a:lnTo>
                  <a:pt x="16044" y="5902"/>
                </a:lnTo>
                <a:lnTo>
                  <a:pt x="17122" y="8991"/>
                </a:lnTo>
                <a:lnTo>
                  <a:pt x="20763" y="9802"/>
                </a:lnTo>
                <a:lnTo>
                  <a:pt x="20947" y="9848"/>
                </a:lnTo>
                <a:lnTo>
                  <a:pt x="21125" y="9926"/>
                </a:lnTo>
                <a:lnTo>
                  <a:pt x="21274" y="10031"/>
                </a:lnTo>
                <a:lnTo>
                  <a:pt x="21394" y="10155"/>
                </a:lnTo>
                <a:lnTo>
                  <a:pt x="21501" y="10313"/>
                </a:lnTo>
                <a:lnTo>
                  <a:pt x="21565" y="10476"/>
                </a:lnTo>
                <a:lnTo>
                  <a:pt x="21600" y="10666"/>
                </a:lnTo>
                <a:lnTo>
                  <a:pt x="21600" y="10869"/>
                </a:lnTo>
                <a:lnTo>
                  <a:pt x="21550" y="11078"/>
                </a:lnTo>
                <a:lnTo>
                  <a:pt x="21501" y="11268"/>
                </a:lnTo>
                <a:lnTo>
                  <a:pt x="21408" y="11445"/>
                </a:lnTo>
                <a:lnTo>
                  <a:pt x="21295" y="11595"/>
                </a:lnTo>
                <a:lnTo>
                  <a:pt x="21146" y="11719"/>
                </a:lnTo>
                <a:lnTo>
                  <a:pt x="20983" y="11811"/>
                </a:lnTo>
                <a:lnTo>
                  <a:pt x="20791" y="11876"/>
                </a:lnTo>
                <a:lnTo>
                  <a:pt x="20592" y="11903"/>
                </a:lnTo>
                <a:lnTo>
                  <a:pt x="20372" y="11889"/>
                </a:lnTo>
                <a:lnTo>
                  <a:pt x="20266" y="11889"/>
                </a:lnTo>
                <a:lnTo>
                  <a:pt x="16044" y="10895"/>
                </a:lnTo>
                <a:lnTo>
                  <a:pt x="15852" y="10829"/>
                </a:lnTo>
                <a:lnTo>
                  <a:pt x="15682" y="10744"/>
                </a:lnTo>
                <a:lnTo>
                  <a:pt x="15533" y="10627"/>
                </a:lnTo>
                <a:lnTo>
                  <a:pt x="15412" y="10489"/>
                </a:lnTo>
                <a:lnTo>
                  <a:pt x="15313" y="10339"/>
                </a:lnTo>
                <a:lnTo>
                  <a:pt x="15249" y="10169"/>
                </a:lnTo>
                <a:lnTo>
                  <a:pt x="14589" y="8291"/>
                </a:lnTo>
                <a:lnTo>
                  <a:pt x="12226" y="11824"/>
                </a:lnTo>
                <a:lnTo>
                  <a:pt x="15157" y="13794"/>
                </a:lnTo>
                <a:lnTo>
                  <a:pt x="15306" y="13925"/>
                </a:lnTo>
                <a:lnTo>
                  <a:pt x="15441" y="14068"/>
                </a:lnTo>
                <a:lnTo>
                  <a:pt x="15540" y="14232"/>
                </a:lnTo>
                <a:lnTo>
                  <a:pt x="15618" y="14396"/>
                </a:lnTo>
                <a:lnTo>
                  <a:pt x="15668" y="14572"/>
                </a:lnTo>
                <a:lnTo>
                  <a:pt x="15689" y="14749"/>
                </a:lnTo>
                <a:lnTo>
                  <a:pt x="15675" y="14919"/>
                </a:lnTo>
                <a:lnTo>
                  <a:pt x="15625" y="15089"/>
                </a:lnTo>
                <a:lnTo>
                  <a:pt x="15547" y="15246"/>
                </a:lnTo>
                <a:lnTo>
                  <a:pt x="12893" y="20867"/>
                </a:lnTo>
                <a:lnTo>
                  <a:pt x="12794" y="21050"/>
                </a:lnTo>
                <a:lnTo>
                  <a:pt x="12659" y="21214"/>
                </a:lnTo>
                <a:lnTo>
                  <a:pt x="12503" y="21345"/>
                </a:lnTo>
                <a:lnTo>
                  <a:pt x="12326" y="21456"/>
                </a:lnTo>
                <a:lnTo>
                  <a:pt x="12127" y="21535"/>
                </a:lnTo>
                <a:lnTo>
                  <a:pt x="11921" y="21574"/>
                </a:lnTo>
                <a:lnTo>
                  <a:pt x="11708" y="21600"/>
                </a:lnTo>
                <a:lnTo>
                  <a:pt x="11566" y="21593"/>
                </a:lnTo>
                <a:lnTo>
                  <a:pt x="11417" y="21587"/>
                </a:lnTo>
                <a:lnTo>
                  <a:pt x="11268" y="21554"/>
                </a:lnTo>
                <a:lnTo>
                  <a:pt x="11119" y="21502"/>
                </a:lnTo>
                <a:lnTo>
                  <a:pt x="10921" y="21410"/>
                </a:lnTo>
                <a:lnTo>
                  <a:pt x="10757" y="21292"/>
                </a:lnTo>
                <a:lnTo>
                  <a:pt x="10608" y="21148"/>
                </a:lnTo>
                <a:lnTo>
                  <a:pt x="10488" y="20991"/>
                </a:lnTo>
                <a:lnTo>
                  <a:pt x="10403" y="20828"/>
                </a:lnTo>
                <a:lnTo>
                  <a:pt x="10353" y="20638"/>
                </a:lnTo>
                <a:lnTo>
                  <a:pt x="10317" y="20448"/>
                </a:lnTo>
                <a:lnTo>
                  <a:pt x="10325" y="20259"/>
                </a:lnTo>
                <a:lnTo>
                  <a:pt x="10360" y="20062"/>
                </a:lnTo>
                <a:lnTo>
                  <a:pt x="10431" y="19873"/>
                </a:lnTo>
                <a:lnTo>
                  <a:pt x="12688" y="15246"/>
                </a:lnTo>
                <a:lnTo>
                  <a:pt x="8955" y="12707"/>
                </a:lnTo>
                <a:lnTo>
                  <a:pt x="8806" y="12609"/>
                </a:lnTo>
                <a:lnTo>
                  <a:pt x="8685" y="12498"/>
                </a:lnTo>
                <a:lnTo>
                  <a:pt x="8579" y="12374"/>
                </a:lnTo>
                <a:lnTo>
                  <a:pt x="8501" y="12243"/>
                </a:lnTo>
                <a:lnTo>
                  <a:pt x="8359" y="12060"/>
                </a:lnTo>
                <a:lnTo>
                  <a:pt x="8267" y="11857"/>
                </a:lnTo>
                <a:lnTo>
                  <a:pt x="8203" y="11647"/>
                </a:lnTo>
                <a:lnTo>
                  <a:pt x="8182" y="11431"/>
                </a:lnTo>
                <a:lnTo>
                  <a:pt x="8189" y="11202"/>
                </a:lnTo>
                <a:lnTo>
                  <a:pt x="8217" y="10980"/>
                </a:lnTo>
                <a:lnTo>
                  <a:pt x="8288" y="10751"/>
                </a:lnTo>
                <a:lnTo>
                  <a:pt x="8373" y="10509"/>
                </a:lnTo>
                <a:lnTo>
                  <a:pt x="8487" y="10280"/>
                </a:lnTo>
                <a:lnTo>
                  <a:pt x="8614" y="10044"/>
                </a:lnTo>
                <a:lnTo>
                  <a:pt x="8763" y="9802"/>
                </a:lnTo>
                <a:lnTo>
                  <a:pt x="11708" y="5640"/>
                </a:lnTo>
                <a:lnTo>
                  <a:pt x="9452" y="4901"/>
                </a:lnTo>
                <a:lnTo>
                  <a:pt x="5606" y="6714"/>
                </a:lnTo>
                <a:lnTo>
                  <a:pt x="5457" y="6766"/>
                </a:lnTo>
                <a:lnTo>
                  <a:pt x="5308" y="6792"/>
                </a:lnTo>
                <a:lnTo>
                  <a:pt x="5159" y="6805"/>
                </a:lnTo>
                <a:lnTo>
                  <a:pt x="5017" y="6812"/>
                </a:lnTo>
                <a:lnTo>
                  <a:pt x="4832" y="6786"/>
                </a:lnTo>
                <a:lnTo>
                  <a:pt x="4655" y="6746"/>
                </a:lnTo>
                <a:lnTo>
                  <a:pt x="4499" y="6674"/>
                </a:lnTo>
                <a:lnTo>
                  <a:pt x="4364" y="6563"/>
                </a:lnTo>
                <a:lnTo>
                  <a:pt x="4236" y="6426"/>
                </a:lnTo>
                <a:lnTo>
                  <a:pt x="4137" y="6262"/>
                </a:lnTo>
                <a:lnTo>
                  <a:pt x="4045" y="6105"/>
                </a:lnTo>
                <a:lnTo>
                  <a:pt x="4009" y="5935"/>
                </a:lnTo>
                <a:lnTo>
                  <a:pt x="4002" y="5771"/>
                </a:lnTo>
                <a:lnTo>
                  <a:pt x="4023" y="5595"/>
                </a:lnTo>
                <a:lnTo>
                  <a:pt x="4080" y="5431"/>
                </a:lnTo>
                <a:lnTo>
                  <a:pt x="4172" y="5274"/>
                </a:lnTo>
                <a:lnTo>
                  <a:pt x="4293" y="5130"/>
                </a:lnTo>
                <a:lnTo>
                  <a:pt x="4449" y="5006"/>
                </a:lnTo>
                <a:lnTo>
                  <a:pt x="4627" y="4901"/>
                </a:lnTo>
                <a:lnTo>
                  <a:pt x="8856" y="2820"/>
                </a:lnTo>
                <a:lnTo>
                  <a:pt x="8962" y="2774"/>
                </a:lnTo>
                <a:lnTo>
                  <a:pt x="9104" y="2755"/>
                </a:lnTo>
                <a:lnTo>
                  <a:pt x="9260" y="2748"/>
                </a:lnTo>
                <a:close/>
                <a:moveTo>
                  <a:pt x="16235" y="0"/>
                </a:moveTo>
                <a:lnTo>
                  <a:pt x="16576" y="26"/>
                </a:lnTo>
                <a:lnTo>
                  <a:pt x="16888" y="85"/>
                </a:lnTo>
                <a:lnTo>
                  <a:pt x="17193" y="177"/>
                </a:lnTo>
                <a:lnTo>
                  <a:pt x="17484" y="314"/>
                </a:lnTo>
                <a:lnTo>
                  <a:pt x="17740" y="471"/>
                </a:lnTo>
                <a:lnTo>
                  <a:pt x="17974" y="667"/>
                </a:lnTo>
                <a:lnTo>
                  <a:pt x="18187" y="883"/>
                </a:lnTo>
                <a:lnTo>
                  <a:pt x="18357" y="1119"/>
                </a:lnTo>
                <a:lnTo>
                  <a:pt x="18499" y="1387"/>
                </a:lnTo>
                <a:lnTo>
                  <a:pt x="18606" y="1662"/>
                </a:lnTo>
                <a:lnTo>
                  <a:pt x="18669" y="1956"/>
                </a:lnTo>
                <a:lnTo>
                  <a:pt x="18698" y="2271"/>
                </a:lnTo>
                <a:lnTo>
                  <a:pt x="18669" y="2578"/>
                </a:lnTo>
                <a:lnTo>
                  <a:pt x="18606" y="2873"/>
                </a:lnTo>
                <a:lnTo>
                  <a:pt x="18499" y="3147"/>
                </a:lnTo>
                <a:lnTo>
                  <a:pt x="18357" y="3416"/>
                </a:lnTo>
                <a:lnTo>
                  <a:pt x="18187" y="3658"/>
                </a:lnTo>
                <a:lnTo>
                  <a:pt x="17974" y="3874"/>
                </a:lnTo>
                <a:lnTo>
                  <a:pt x="17740" y="4063"/>
                </a:lnTo>
                <a:lnTo>
                  <a:pt x="17484" y="4227"/>
                </a:lnTo>
                <a:lnTo>
                  <a:pt x="17193" y="4364"/>
                </a:lnTo>
                <a:lnTo>
                  <a:pt x="16888" y="4456"/>
                </a:lnTo>
                <a:lnTo>
                  <a:pt x="16576" y="4515"/>
                </a:lnTo>
                <a:lnTo>
                  <a:pt x="16235" y="4535"/>
                </a:lnTo>
                <a:lnTo>
                  <a:pt x="15902" y="4515"/>
                </a:lnTo>
                <a:lnTo>
                  <a:pt x="15576" y="4456"/>
                </a:lnTo>
                <a:lnTo>
                  <a:pt x="15285" y="4364"/>
                </a:lnTo>
                <a:lnTo>
                  <a:pt x="14994" y="4227"/>
                </a:lnTo>
                <a:lnTo>
                  <a:pt x="14731" y="4063"/>
                </a:lnTo>
                <a:lnTo>
                  <a:pt x="14497" y="3874"/>
                </a:lnTo>
                <a:lnTo>
                  <a:pt x="14284" y="3658"/>
                </a:lnTo>
                <a:lnTo>
                  <a:pt x="14114" y="3416"/>
                </a:lnTo>
                <a:lnTo>
                  <a:pt x="13965" y="3147"/>
                </a:lnTo>
                <a:lnTo>
                  <a:pt x="13865" y="2873"/>
                </a:lnTo>
                <a:lnTo>
                  <a:pt x="13794" y="2578"/>
                </a:lnTo>
                <a:lnTo>
                  <a:pt x="13780" y="2271"/>
                </a:lnTo>
                <a:lnTo>
                  <a:pt x="13794" y="1956"/>
                </a:lnTo>
                <a:lnTo>
                  <a:pt x="13865" y="1662"/>
                </a:lnTo>
                <a:lnTo>
                  <a:pt x="13965" y="1387"/>
                </a:lnTo>
                <a:lnTo>
                  <a:pt x="14107" y="1119"/>
                </a:lnTo>
                <a:lnTo>
                  <a:pt x="14284" y="883"/>
                </a:lnTo>
                <a:lnTo>
                  <a:pt x="14497" y="667"/>
                </a:lnTo>
                <a:lnTo>
                  <a:pt x="14731" y="471"/>
                </a:lnTo>
                <a:lnTo>
                  <a:pt x="14994" y="314"/>
                </a:lnTo>
                <a:lnTo>
                  <a:pt x="15270" y="177"/>
                </a:lnTo>
                <a:lnTo>
                  <a:pt x="15576" y="85"/>
                </a:lnTo>
                <a:lnTo>
                  <a:pt x="15902" y="26"/>
                </a:lnTo>
                <a:lnTo>
                  <a:pt x="16235" y="0"/>
                </a:lnTo>
                <a:close/>
              </a:path>
            </a:pathLst>
          </a:custGeom>
          <a:solidFill>
            <a:schemeClr val="accent2"/>
          </a:solidFill>
          <a:ln w="12700">
            <a:miter lim="400000"/>
          </a:ln>
        </p:spPr>
        <p:txBody>
          <a:bodyPr lIns="0" tIns="0" rIns="0" bIns="0"/>
          <a:lstStyle/>
          <a:p>
            <a:pPr>
              <a:defRPr sz="1900">
                <a:latin typeface="Proxima Nova"/>
                <a:ea typeface="Proxima Nova"/>
                <a:cs typeface="Proxima Nova"/>
                <a:sym typeface="Proxima Nova"/>
              </a:defRPr>
            </a:pPr>
          </a:p>
        </p:txBody>
      </p:sp>
      <p:sp>
        <p:nvSpPr>
          <p:cNvPr id="344" name="Google Shape;107;p19"/>
          <p:cNvSpPr/>
          <p:nvPr/>
        </p:nvSpPr>
        <p:spPr>
          <a:xfrm>
            <a:off x="341632" y="3801266"/>
            <a:ext cx="237004" cy="251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539" y="10531"/>
                </a:moveTo>
                <a:lnTo>
                  <a:pt x="11782" y="10558"/>
                </a:lnTo>
                <a:lnTo>
                  <a:pt x="12014" y="10610"/>
                </a:lnTo>
                <a:lnTo>
                  <a:pt x="12251" y="10689"/>
                </a:lnTo>
                <a:lnTo>
                  <a:pt x="12476" y="10793"/>
                </a:lnTo>
                <a:lnTo>
                  <a:pt x="12683" y="10931"/>
                </a:lnTo>
                <a:lnTo>
                  <a:pt x="12877" y="11095"/>
                </a:lnTo>
                <a:lnTo>
                  <a:pt x="13042" y="11278"/>
                </a:lnTo>
                <a:lnTo>
                  <a:pt x="13181" y="11475"/>
                </a:lnTo>
                <a:lnTo>
                  <a:pt x="13297" y="11691"/>
                </a:lnTo>
                <a:lnTo>
                  <a:pt x="13370" y="11907"/>
                </a:lnTo>
                <a:lnTo>
                  <a:pt x="13419" y="12130"/>
                </a:lnTo>
                <a:lnTo>
                  <a:pt x="13443" y="12359"/>
                </a:lnTo>
                <a:lnTo>
                  <a:pt x="13431" y="12588"/>
                </a:lnTo>
                <a:lnTo>
                  <a:pt x="13394" y="12817"/>
                </a:lnTo>
                <a:lnTo>
                  <a:pt x="13321" y="13040"/>
                </a:lnTo>
                <a:lnTo>
                  <a:pt x="15335" y="15417"/>
                </a:lnTo>
                <a:lnTo>
                  <a:pt x="15414" y="15535"/>
                </a:lnTo>
                <a:lnTo>
                  <a:pt x="15450" y="15653"/>
                </a:lnTo>
                <a:lnTo>
                  <a:pt x="15456" y="15771"/>
                </a:lnTo>
                <a:lnTo>
                  <a:pt x="15426" y="15882"/>
                </a:lnTo>
                <a:lnTo>
                  <a:pt x="15371" y="15981"/>
                </a:lnTo>
                <a:lnTo>
                  <a:pt x="15298" y="16066"/>
                </a:lnTo>
                <a:lnTo>
                  <a:pt x="15207" y="16138"/>
                </a:lnTo>
                <a:lnTo>
                  <a:pt x="15091" y="16190"/>
                </a:lnTo>
                <a:lnTo>
                  <a:pt x="14976" y="16216"/>
                </a:lnTo>
                <a:lnTo>
                  <a:pt x="14860" y="16210"/>
                </a:lnTo>
                <a:lnTo>
                  <a:pt x="14733" y="16171"/>
                </a:lnTo>
                <a:lnTo>
                  <a:pt x="14611" y="16098"/>
                </a:lnTo>
                <a:lnTo>
                  <a:pt x="12099" y="14173"/>
                </a:lnTo>
                <a:lnTo>
                  <a:pt x="11880" y="14232"/>
                </a:lnTo>
                <a:lnTo>
                  <a:pt x="11649" y="14265"/>
                </a:lnTo>
                <a:lnTo>
                  <a:pt x="11417" y="14271"/>
                </a:lnTo>
                <a:lnTo>
                  <a:pt x="11186" y="14258"/>
                </a:lnTo>
                <a:lnTo>
                  <a:pt x="10967" y="14212"/>
                </a:lnTo>
                <a:lnTo>
                  <a:pt x="10742" y="14147"/>
                </a:lnTo>
                <a:lnTo>
                  <a:pt x="10535" y="14055"/>
                </a:lnTo>
                <a:lnTo>
                  <a:pt x="10335" y="13944"/>
                </a:lnTo>
                <a:lnTo>
                  <a:pt x="10140" y="13800"/>
                </a:lnTo>
                <a:lnTo>
                  <a:pt x="9964" y="13636"/>
                </a:lnTo>
                <a:lnTo>
                  <a:pt x="9812" y="13439"/>
                </a:lnTo>
                <a:lnTo>
                  <a:pt x="9678" y="13223"/>
                </a:lnTo>
                <a:lnTo>
                  <a:pt x="9580" y="13001"/>
                </a:lnTo>
                <a:lnTo>
                  <a:pt x="9513" y="12771"/>
                </a:lnTo>
                <a:lnTo>
                  <a:pt x="9477" y="12529"/>
                </a:lnTo>
                <a:lnTo>
                  <a:pt x="9477" y="12287"/>
                </a:lnTo>
                <a:lnTo>
                  <a:pt x="9513" y="12051"/>
                </a:lnTo>
                <a:lnTo>
                  <a:pt x="9574" y="11815"/>
                </a:lnTo>
                <a:lnTo>
                  <a:pt x="9672" y="11592"/>
                </a:lnTo>
                <a:lnTo>
                  <a:pt x="9799" y="11376"/>
                </a:lnTo>
                <a:lnTo>
                  <a:pt x="9964" y="11173"/>
                </a:lnTo>
                <a:lnTo>
                  <a:pt x="10152" y="10996"/>
                </a:lnTo>
                <a:lnTo>
                  <a:pt x="10359" y="10846"/>
                </a:lnTo>
                <a:lnTo>
                  <a:pt x="10578" y="10728"/>
                </a:lnTo>
                <a:lnTo>
                  <a:pt x="10809" y="10636"/>
                </a:lnTo>
                <a:lnTo>
                  <a:pt x="11040" y="10571"/>
                </a:lnTo>
                <a:lnTo>
                  <a:pt x="11284" y="10538"/>
                </a:lnTo>
                <a:lnTo>
                  <a:pt x="11539" y="10531"/>
                </a:lnTo>
                <a:close/>
                <a:moveTo>
                  <a:pt x="9295" y="0"/>
                </a:moveTo>
                <a:lnTo>
                  <a:pt x="13942" y="0"/>
                </a:lnTo>
                <a:lnTo>
                  <a:pt x="14082" y="13"/>
                </a:lnTo>
                <a:lnTo>
                  <a:pt x="14209" y="59"/>
                </a:lnTo>
                <a:lnTo>
                  <a:pt x="14331" y="131"/>
                </a:lnTo>
                <a:lnTo>
                  <a:pt x="14428" y="223"/>
                </a:lnTo>
                <a:lnTo>
                  <a:pt x="14495" y="327"/>
                </a:lnTo>
                <a:lnTo>
                  <a:pt x="14544" y="452"/>
                </a:lnTo>
                <a:lnTo>
                  <a:pt x="14562" y="589"/>
                </a:lnTo>
                <a:lnTo>
                  <a:pt x="14562" y="1179"/>
                </a:lnTo>
                <a:lnTo>
                  <a:pt x="14544" y="1316"/>
                </a:lnTo>
                <a:lnTo>
                  <a:pt x="14495" y="1441"/>
                </a:lnTo>
                <a:lnTo>
                  <a:pt x="14428" y="1552"/>
                </a:lnTo>
                <a:lnTo>
                  <a:pt x="14331" y="1637"/>
                </a:lnTo>
                <a:lnTo>
                  <a:pt x="14209" y="1709"/>
                </a:lnTo>
                <a:lnTo>
                  <a:pt x="14082" y="1755"/>
                </a:lnTo>
                <a:lnTo>
                  <a:pt x="13942" y="1768"/>
                </a:lnTo>
                <a:lnTo>
                  <a:pt x="12835" y="1768"/>
                </a:lnTo>
                <a:lnTo>
                  <a:pt x="12835" y="3131"/>
                </a:lnTo>
                <a:lnTo>
                  <a:pt x="13419" y="3222"/>
                </a:lnTo>
                <a:lnTo>
                  <a:pt x="13990" y="3340"/>
                </a:lnTo>
                <a:lnTo>
                  <a:pt x="14544" y="3497"/>
                </a:lnTo>
                <a:lnTo>
                  <a:pt x="15091" y="3681"/>
                </a:lnTo>
                <a:lnTo>
                  <a:pt x="15621" y="3897"/>
                </a:lnTo>
                <a:lnTo>
                  <a:pt x="16138" y="4133"/>
                </a:lnTo>
                <a:lnTo>
                  <a:pt x="16630" y="4401"/>
                </a:lnTo>
                <a:lnTo>
                  <a:pt x="17111" y="4696"/>
                </a:lnTo>
                <a:lnTo>
                  <a:pt x="17567" y="5017"/>
                </a:lnTo>
                <a:lnTo>
                  <a:pt x="17999" y="5357"/>
                </a:lnTo>
                <a:lnTo>
                  <a:pt x="18638" y="4748"/>
                </a:lnTo>
                <a:lnTo>
                  <a:pt x="18175" y="4342"/>
                </a:lnTo>
                <a:lnTo>
                  <a:pt x="18078" y="4237"/>
                </a:lnTo>
                <a:lnTo>
                  <a:pt x="18011" y="4126"/>
                </a:lnTo>
                <a:lnTo>
                  <a:pt x="17981" y="4002"/>
                </a:lnTo>
                <a:lnTo>
                  <a:pt x="17969" y="3871"/>
                </a:lnTo>
                <a:lnTo>
                  <a:pt x="17999" y="3740"/>
                </a:lnTo>
                <a:lnTo>
                  <a:pt x="18054" y="3622"/>
                </a:lnTo>
                <a:lnTo>
                  <a:pt x="18139" y="3510"/>
                </a:lnTo>
                <a:lnTo>
                  <a:pt x="18638" y="3006"/>
                </a:lnTo>
                <a:lnTo>
                  <a:pt x="18741" y="2914"/>
                </a:lnTo>
                <a:lnTo>
                  <a:pt x="18869" y="2856"/>
                </a:lnTo>
                <a:lnTo>
                  <a:pt x="19003" y="2823"/>
                </a:lnTo>
                <a:lnTo>
                  <a:pt x="19136" y="2816"/>
                </a:lnTo>
                <a:lnTo>
                  <a:pt x="19270" y="2842"/>
                </a:lnTo>
                <a:lnTo>
                  <a:pt x="19404" y="2888"/>
                </a:lnTo>
                <a:lnTo>
                  <a:pt x="19514" y="2973"/>
                </a:lnTo>
                <a:lnTo>
                  <a:pt x="21399" y="4611"/>
                </a:lnTo>
                <a:lnTo>
                  <a:pt x="21497" y="4716"/>
                </a:lnTo>
                <a:lnTo>
                  <a:pt x="21557" y="4833"/>
                </a:lnTo>
                <a:lnTo>
                  <a:pt x="21594" y="4958"/>
                </a:lnTo>
                <a:lnTo>
                  <a:pt x="21600" y="5082"/>
                </a:lnTo>
                <a:lnTo>
                  <a:pt x="21570" y="5213"/>
                </a:lnTo>
                <a:lnTo>
                  <a:pt x="21521" y="5331"/>
                </a:lnTo>
                <a:lnTo>
                  <a:pt x="21430" y="5443"/>
                </a:lnTo>
                <a:lnTo>
                  <a:pt x="20937" y="5953"/>
                </a:lnTo>
                <a:lnTo>
                  <a:pt x="20827" y="6039"/>
                </a:lnTo>
                <a:lnTo>
                  <a:pt x="20700" y="6098"/>
                </a:lnTo>
                <a:lnTo>
                  <a:pt x="20572" y="6130"/>
                </a:lnTo>
                <a:lnTo>
                  <a:pt x="20432" y="6137"/>
                </a:lnTo>
                <a:lnTo>
                  <a:pt x="20298" y="6117"/>
                </a:lnTo>
                <a:lnTo>
                  <a:pt x="20171" y="6065"/>
                </a:lnTo>
                <a:lnTo>
                  <a:pt x="20055" y="5986"/>
                </a:lnTo>
                <a:lnTo>
                  <a:pt x="19702" y="5678"/>
                </a:lnTo>
                <a:lnTo>
                  <a:pt x="19015" y="6333"/>
                </a:lnTo>
                <a:lnTo>
                  <a:pt x="19380" y="6766"/>
                </a:lnTo>
                <a:lnTo>
                  <a:pt x="19720" y="7217"/>
                </a:lnTo>
                <a:lnTo>
                  <a:pt x="20037" y="7696"/>
                </a:lnTo>
                <a:lnTo>
                  <a:pt x="20323" y="8193"/>
                </a:lnTo>
                <a:lnTo>
                  <a:pt x="20572" y="8704"/>
                </a:lnTo>
                <a:lnTo>
                  <a:pt x="20785" y="9228"/>
                </a:lnTo>
                <a:lnTo>
                  <a:pt x="20973" y="9772"/>
                </a:lnTo>
                <a:lnTo>
                  <a:pt x="21119" y="10322"/>
                </a:lnTo>
                <a:lnTo>
                  <a:pt x="21229" y="10892"/>
                </a:lnTo>
                <a:lnTo>
                  <a:pt x="21308" y="11468"/>
                </a:lnTo>
                <a:lnTo>
                  <a:pt x="21351" y="12057"/>
                </a:lnTo>
                <a:lnTo>
                  <a:pt x="21345" y="12660"/>
                </a:lnTo>
                <a:lnTo>
                  <a:pt x="21302" y="13263"/>
                </a:lnTo>
                <a:lnTo>
                  <a:pt x="21217" y="13859"/>
                </a:lnTo>
                <a:lnTo>
                  <a:pt x="21089" y="14441"/>
                </a:lnTo>
                <a:lnTo>
                  <a:pt x="20931" y="15005"/>
                </a:lnTo>
                <a:lnTo>
                  <a:pt x="20736" y="15555"/>
                </a:lnTo>
                <a:lnTo>
                  <a:pt x="20499" y="16092"/>
                </a:lnTo>
                <a:lnTo>
                  <a:pt x="20237" y="16609"/>
                </a:lnTo>
                <a:lnTo>
                  <a:pt x="19939" y="17114"/>
                </a:lnTo>
                <a:lnTo>
                  <a:pt x="19605" y="17592"/>
                </a:lnTo>
                <a:lnTo>
                  <a:pt x="19246" y="18050"/>
                </a:lnTo>
                <a:lnTo>
                  <a:pt x="18857" y="18489"/>
                </a:lnTo>
                <a:lnTo>
                  <a:pt x="18437" y="18902"/>
                </a:lnTo>
                <a:lnTo>
                  <a:pt x="17993" y="19301"/>
                </a:lnTo>
                <a:lnTo>
                  <a:pt x="17525" y="19661"/>
                </a:lnTo>
                <a:lnTo>
                  <a:pt x="17032" y="20002"/>
                </a:lnTo>
                <a:lnTo>
                  <a:pt x="16527" y="20310"/>
                </a:lnTo>
                <a:lnTo>
                  <a:pt x="15992" y="20585"/>
                </a:lnTo>
                <a:lnTo>
                  <a:pt x="15432" y="20834"/>
                </a:lnTo>
                <a:lnTo>
                  <a:pt x="14866" y="21050"/>
                </a:lnTo>
                <a:lnTo>
                  <a:pt x="14282" y="21233"/>
                </a:lnTo>
                <a:lnTo>
                  <a:pt x="13686" y="21377"/>
                </a:lnTo>
                <a:lnTo>
                  <a:pt x="13066" y="21489"/>
                </a:lnTo>
                <a:lnTo>
                  <a:pt x="12439" y="21567"/>
                </a:lnTo>
                <a:lnTo>
                  <a:pt x="11788" y="21600"/>
                </a:lnTo>
                <a:lnTo>
                  <a:pt x="11138" y="21600"/>
                </a:lnTo>
                <a:lnTo>
                  <a:pt x="10499" y="21554"/>
                </a:lnTo>
                <a:lnTo>
                  <a:pt x="9885" y="21476"/>
                </a:lnTo>
                <a:lnTo>
                  <a:pt x="9270" y="21364"/>
                </a:lnTo>
                <a:lnTo>
                  <a:pt x="8674" y="21214"/>
                </a:lnTo>
                <a:lnTo>
                  <a:pt x="8090" y="21030"/>
                </a:lnTo>
                <a:lnTo>
                  <a:pt x="7524" y="20808"/>
                </a:lnTo>
                <a:lnTo>
                  <a:pt x="6977" y="20559"/>
                </a:lnTo>
                <a:lnTo>
                  <a:pt x="6454" y="20284"/>
                </a:lnTo>
                <a:lnTo>
                  <a:pt x="5949" y="19976"/>
                </a:lnTo>
                <a:lnTo>
                  <a:pt x="5462" y="19642"/>
                </a:lnTo>
                <a:lnTo>
                  <a:pt x="4994" y="19275"/>
                </a:lnTo>
                <a:lnTo>
                  <a:pt x="4568" y="18882"/>
                </a:lnTo>
                <a:lnTo>
                  <a:pt x="4148" y="18469"/>
                </a:lnTo>
                <a:lnTo>
                  <a:pt x="3765" y="18037"/>
                </a:lnTo>
                <a:lnTo>
                  <a:pt x="3412" y="17579"/>
                </a:lnTo>
                <a:lnTo>
                  <a:pt x="3084" y="17101"/>
                </a:lnTo>
                <a:lnTo>
                  <a:pt x="2786" y="16609"/>
                </a:lnTo>
                <a:lnTo>
                  <a:pt x="2524" y="16092"/>
                </a:lnTo>
                <a:lnTo>
                  <a:pt x="2293" y="15561"/>
                </a:lnTo>
                <a:lnTo>
                  <a:pt x="2099" y="15011"/>
                </a:lnTo>
                <a:lnTo>
                  <a:pt x="1934" y="14455"/>
                </a:lnTo>
                <a:lnTo>
                  <a:pt x="1813" y="13878"/>
                </a:lnTo>
                <a:lnTo>
                  <a:pt x="1728" y="13282"/>
                </a:lnTo>
                <a:lnTo>
                  <a:pt x="760" y="13282"/>
                </a:lnTo>
                <a:lnTo>
                  <a:pt x="590" y="13263"/>
                </a:lnTo>
                <a:lnTo>
                  <a:pt x="438" y="13217"/>
                </a:lnTo>
                <a:lnTo>
                  <a:pt x="298" y="13138"/>
                </a:lnTo>
                <a:lnTo>
                  <a:pt x="189" y="13040"/>
                </a:lnTo>
                <a:lnTo>
                  <a:pt x="97" y="12922"/>
                </a:lnTo>
                <a:lnTo>
                  <a:pt x="36" y="12791"/>
                </a:lnTo>
                <a:lnTo>
                  <a:pt x="0" y="12647"/>
                </a:lnTo>
                <a:lnTo>
                  <a:pt x="0" y="12496"/>
                </a:lnTo>
                <a:lnTo>
                  <a:pt x="30" y="12352"/>
                </a:lnTo>
                <a:lnTo>
                  <a:pt x="97" y="12202"/>
                </a:lnTo>
                <a:lnTo>
                  <a:pt x="2257" y="8671"/>
                </a:lnTo>
                <a:lnTo>
                  <a:pt x="2348" y="8554"/>
                </a:lnTo>
                <a:lnTo>
                  <a:pt x="2457" y="8455"/>
                </a:lnTo>
                <a:lnTo>
                  <a:pt x="2585" y="8383"/>
                </a:lnTo>
                <a:lnTo>
                  <a:pt x="2719" y="8337"/>
                </a:lnTo>
                <a:lnTo>
                  <a:pt x="2859" y="8318"/>
                </a:lnTo>
                <a:lnTo>
                  <a:pt x="2993" y="8318"/>
                </a:lnTo>
                <a:lnTo>
                  <a:pt x="3133" y="8337"/>
                </a:lnTo>
                <a:lnTo>
                  <a:pt x="3266" y="8383"/>
                </a:lnTo>
                <a:lnTo>
                  <a:pt x="3382" y="8455"/>
                </a:lnTo>
                <a:lnTo>
                  <a:pt x="3498" y="8554"/>
                </a:lnTo>
                <a:lnTo>
                  <a:pt x="3589" y="8671"/>
                </a:lnTo>
                <a:lnTo>
                  <a:pt x="5748" y="12202"/>
                </a:lnTo>
                <a:lnTo>
                  <a:pt x="5815" y="12352"/>
                </a:lnTo>
                <a:lnTo>
                  <a:pt x="5846" y="12496"/>
                </a:lnTo>
                <a:lnTo>
                  <a:pt x="5846" y="12647"/>
                </a:lnTo>
                <a:lnTo>
                  <a:pt x="5809" y="12791"/>
                </a:lnTo>
                <a:lnTo>
                  <a:pt x="5748" y="12922"/>
                </a:lnTo>
                <a:lnTo>
                  <a:pt x="5657" y="13040"/>
                </a:lnTo>
                <a:lnTo>
                  <a:pt x="5548" y="13138"/>
                </a:lnTo>
                <a:lnTo>
                  <a:pt x="5408" y="13217"/>
                </a:lnTo>
                <a:lnTo>
                  <a:pt x="5256" y="13263"/>
                </a:lnTo>
                <a:lnTo>
                  <a:pt x="5085" y="13282"/>
                </a:lnTo>
                <a:lnTo>
                  <a:pt x="4246" y="13282"/>
                </a:lnTo>
                <a:lnTo>
                  <a:pt x="4343" y="13806"/>
                </a:lnTo>
                <a:lnTo>
                  <a:pt x="4483" y="14317"/>
                </a:lnTo>
                <a:lnTo>
                  <a:pt x="4666" y="14808"/>
                </a:lnTo>
                <a:lnTo>
                  <a:pt x="4878" y="15280"/>
                </a:lnTo>
                <a:lnTo>
                  <a:pt x="5128" y="15732"/>
                </a:lnTo>
                <a:lnTo>
                  <a:pt x="5414" y="16171"/>
                </a:lnTo>
                <a:lnTo>
                  <a:pt x="5724" y="16583"/>
                </a:lnTo>
                <a:lnTo>
                  <a:pt x="6077" y="16970"/>
                </a:lnTo>
                <a:lnTo>
                  <a:pt x="6448" y="17336"/>
                </a:lnTo>
                <a:lnTo>
                  <a:pt x="6861" y="17670"/>
                </a:lnTo>
                <a:lnTo>
                  <a:pt x="7281" y="17978"/>
                </a:lnTo>
                <a:lnTo>
                  <a:pt x="7737" y="18260"/>
                </a:lnTo>
                <a:lnTo>
                  <a:pt x="8212" y="18509"/>
                </a:lnTo>
                <a:lnTo>
                  <a:pt x="8711" y="18718"/>
                </a:lnTo>
                <a:lnTo>
                  <a:pt x="9222" y="18902"/>
                </a:lnTo>
                <a:lnTo>
                  <a:pt x="9757" y="19052"/>
                </a:lnTo>
                <a:lnTo>
                  <a:pt x="10304" y="19157"/>
                </a:lnTo>
                <a:lnTo>
                  <a:pt x="10864" y="19223"/>
                </a:lnTo>
                <a:lnTo>
                  <a:pt x="11442" y="19249"/>
                </a:lnTo>
                <a:lnTo>
                  <a:pt x="12026" y="19236"/>
                </a:lnTo>
                <a:lnTo>
                  <a:pt x="12616" y="19177"/>
                </a:lnTo>
                <a:lnTo>
                  <a:pt x="13157" y="19078"/>
                </a:lnTo>
                <a:lnTo>
                  <a:pt x="13686" y="18947"/>
                </a:lnTo>
                <a:lnTo>
                  <a:pt x="14191" y="18777"/>
                </a:lnTo>
                <a:lnTo>
                  <a:pt x="14684" y="18574"/>
                </a:lnTo>
                <a:lnTo>
                  <a:pt x="15158" y="18338"/>
                </a:lnTo>
                <a:lnTo>
                  <a:pt x="15608" y="18070"/>
                </a:lnTo>
                <a:lnTo>
                  <a:pt x="16040" y="17775"/>
                </a:lnTo>
                <a:lnTo>
                  <a:pt x="16448" y="17454"/>
                </a:lnTo>
                <a:lnTo>
                  <a:pt x="16831" y="17107"/>
                </a:lnTo>
                <a:lnTo>
                  <a:pt x="17184" y="16727"/>
                </a:lnTo>
                <a:lnTo>
                  <a:pt x="17506" y="16334"/>
                </a:lnTo>
                <a:lnTo>
                  <a:pt x="17798" y="15909"/>
                </a:lnTo>
                <a:lnTo>
                  <a:pt x="18060" y="15470"/>
                </a:lnTo>
                <a:lnTo>
                  <a:pt x="18285" y="15011"/>
                </a:lnTo>
                <a:lnTo>
                  <a:pt x="18480" y="14533"/>
                </a:lnTo>
                <a:lnTo>
                  <a:pt x="18632" y="14042"/>
                </a:lnTo>
                <a:lnTo>
                  <a:pt x="18741" y="13538"/>
                </a:lnTo>
                <a:lnTo>
                  <a:pt x="18820" y="12994"/>
                </a:lnTo>
                <a:lnTo>
                  <a:pt x="18857" y="12457"/>
                </a:lnTo>
                <a:lnTo>
                  <a:pt x="18838" y="11933"/>
                </a:lnTo>
                <a:lnTo>
                  <a:pt x="18790" y="11422"/>
                </a:lnTo>
                <a:lnTo>
                  <a:pt x="18699" y="10918"/>
                </a:lnTo>
                <a:lnTo>
                  <a:pt x="18577" y="10427"/>
                </a:lnTo>
                <a:lnTo>
                  <a:pt x="18407" y="9955"/>
                </a:lnTo>
                <a:lnTo>
                  <a:pt x="18212" y="9490"/>
                </a:lnTo>
                <a:lnTo>
                  <a:pt x="17981" y="9051"/>
                </a:lnTo>
                <a:lnTo>
                  <a:pt x="17713" y="8626"/>
                </a:lnTo>
                <a:lnTo>
                  <a:pt x="17421" y="8220"/>
                </a:lnTo>
                <a:lnTo>
                  <a:pt x="17099" y="7833"/>
                </a:lnTo>
                <a:lnTo>
                  <a:pt x="16746" y="7473"/>
                </a:lnTo>
                <a:lnTo>
                  <a:pt x="16375" y="7132"/>
                </a:lnTo>
                <a:lnTo>
                  <a:pt x="15967" y="6824"/>
                </a:lnTo>
                <a:lnTo>
                  <a:pt x="15548" y="6536"/>
                </a:lnTo>
                <a:lnTo>
                  <a:pt x="15104" y="6281"/>
                </a:lnTo>
                <a:lnTo>
                  <a:pt x="14635" y="6052"/>
                </a:lnTo>
                <a:lnTo>
                  <a:pt x="14155" y="5862"/>
                </a:lnTo>
                <a:lnTo>
                  <a:pt x="13656" y="5698"/>
                </a:lnTo>
                <a:lnTo>
                  <a:pt x="13139" y="5567"/>
                </a:lnTo>
                <a:lnTo>
                  <a:pt x="12604" y="5475"/>
                </a:lnTo>
                <a:lnTo>
                  <a:pt x="12062" y="5416"/>
                </a:lnTo>
                <a:lnTo>
                  <a:pt x="11515" y="5397"/>
                </a:lnTo>
                <a:lnTo>
                  <a:pt x="10973" y="5416"/>
                </a:lnTo>
                <a:lnTo>
                  <a:pt x="10438" y="5469"/>
                </a:lnTo>
                <a:lnTo>
                  <a:pt x="9909" y="5560"/>
                </a:lnTo>
                <a:lnTo>
                  <a:pt x="9398" y="5685"/>
                </a:lnTo>
                <a:lnTo>
                  <a:pt x="8887" y="5849"/>
                </a:lnTo>
                <a:lnTo>
                  <a:pt x="8400" y="6045"/>
                </a:lnTo>
                <a:lnTo>
                  <a:pt x="7920" y="6274"/>
                </a:lnTo>
                <a:lnTo>
                  <a:pt x="7464" y="6543"/>
                </a:lnTo>
                <a:lnTo>
                  <a:pt x="7287" y="6635"/>
                </a:lnTo>
                <a:lnTo>
                  <a:pt x="7111" y="6700"/>
                </a:lnTo>
                <a:lnTo>
                  <a:pt x="6922" y="6746"/>
                </a:lnTo>
                <a:lnTo>
                  <a:pt x="6728" y="6759"/>
                </a:lnTo>
                <a:lnTo>
                  <a:pt x="6539" y="6752"/>
                </a:lnTo>
                <a:lnTo>
                  <a:pt x="6350" y="6713"/>
                </a:lnTo>
                <a:lnTo>
                  <a:pt x="6174" y="6654"/>
                </a:lnTo>
                <a:lnTo>
                  <a:pt x="6004" y="6569"/>
                </a:lnTo>
                <a:lnTo>
                  <a:pt x="5858" y="6458"/>
                </a:lnTo>
                <a:lnTo>
                  <a:pt x="5724" y="6320"/>
                </a:lnTo>
                <a:lnTo>
                  <a:pt x="5608" y="6156"/>
                </a:lnTo>
                <a:lnTo>
                  <a:pt x="5523" y="5973"/>
                </a:lnTo>
                <a:lnTo>
                  <a:pt x="5475" y="5790"/>
                </a:lnTo>
                <a:lnTo>
                  <a:pt x="5462" y="5600"/>
                </a:lnTo>
                <a:lnTo>
                  <a:pt x="5475" y="5410"/>
                </a:lnTo>
                <a:lnTo>
                  <a:pt x="5523" y="5233"/>
                </a:lnTo>
                <a:lnTo>
                  <a:pt x="5602" y="5056"/>
                </a:lnTo>
                <a:lnTo>
                  <a:pt x="5712" y="4899"/>
                </a:lnTo>
                <a:lnTo>
                  <a:pt x="5846" y="4748"/>
                </a:lnTo>
                <a:lnTo>
                  <a:pt x="6010" y="4624"/>
                </a:lnTo>
                <a:lnTo>
                  <a:pt x="6503" y="4336"/>
                </a:lnTo>
                <a:lnTo>
                  <a:pt x="7007" y="4067"/>
                </a:lnTo>
                <a:lnTo>
                  <a:pt x="7524" y="3831"/>
                </a:lnTo>
                <a:lnTo>
                  <a:pt x="8060" y="3628"/>
                </a:lnTo>
                <a:lnTo>
                  <a:pt x="8601" y="3452"/>
                </a:lnTo>
                <a:lnTo>
                  <a:pt x="9161" y="3307"/>
                </a:lnTo>
                <a:lnTo>
                  <a:pt x="9720" y="3196"/>
                </a:lnTo>
                <a:lnTo>
                  <a:pt x="10292" y="3111"/>
                </a:lnTo>
                <a:lnTo>
                  <a:pt x="10292" y="1768"/>
                </a:lnTo>
                <a:lnTo>
                  <a:pt x="9295" y="1768"/>
                </a:lnTo>
                <a:lnTo>
                  <a:pt x="9149" y="1755"/>
                </a:lnTo>
                <a:lnTo>
                  <a:pt x="9015" y="1709"/>
                </a:lnTo>
                <a:lnTo>
                  <a:pt x="8905" y="1637"/>
                </a:lnTo>
                <a:lnTo>
                  <a:pt x="8808" y="1552"/>
                </a:lnTo>
                <a:lnTo>
                  <a:pt x="8729" y="1441"/>
                </a:lnTo>
                <a:lnTo>
                  <a:pt x="8680" y="1316"/>
                </a:lnTo>
                <a:lnTo>
                  <a:pt x="8668" y="1179"/>
                </a:lnTo>
                <a:lnTo>
                  <a:pt x="8668" y="589"/>
                </a:lnTo>
                <a:lnTo>
                  <a:pt x="8680" y="452"/>
                </a:lnTo>
                <a:lnTo>
                  <a:pt x="8729" y="327"/>
                </a:lnTo>
                <a:lnTo>
                  <a:pt x="8808" y="223"/>
                </a:lnTo>
                <a:lnTo>
                  <a:pt x="8905" y="131"/>
                </a:lnTo>
                <a:lnTo>
                  <a:pt x="9015" y="59"/>
                </a:lnTo>
                <a:lnTo>
                  <a:pt x="9149" y="13"/>
                </a:lnTo>
                <a:lnTo>
                  <a:pt x="9295" y="0"/>
                </a:lnTo>
                <a:close/>
              </a:path>
            </a:pathLst>
          </a:custGeom>
          <a:solidFill>
            <a:srgbClr val="F57F25"/>
          </a:solidFill>
          <a:ln w="12700">
            <a:miter lim="400000"/>
          </a:ln>
        </p:spPr>
        <p:txBody>
          <a:bodyPr lIns="0" tIns="0" rIns="0" bIns="0"/>
          <a:lstStyle/>
          <a:p>
            <a:pPr>
              <a:defRPr sz="1900">
                <a:latin typeface="Proxima Nova"/>
                <a:ea typeface="Proxima Nova"/>
                <a:cs typeface="Proxima Nova"/>
                <a:sym typeface="Proxima Nova"/>
              </a:defRPr>
            </a:pPr>
          </a:p>
        </p:txBody>
      </p:sp>
      <p:sp>
        <p:nvSpPr>
          <p:cNvPr id="345" name="Google Shape;108;p19"/>
          <p:cNvSpPr/>
          <p:nvPr/>
        </p:nvSpPr>
        <p:spPr>
          <a:xfrm>
            <a:off x="341632" y="4468300"/>
            <a:ext cx="235865" cy="236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747" y="7111"/>
                </a:moveTo>
                <a:lnTo>
                  <a:pt x="10185" y="7137"/>
                </a:lnTo>
                <a:lnTo>
                  <a:pt x="10597" y="7193"/>
                </a:lnTo>
                <a:lnTo>
                  <a:pt x="11003" y="7282"/>
                </a:lnTo>
                <a:lnTo>
                  <a:pt x="11396" y="7408"/>
                </a:lnTo>
                <a:lnTo>
                  <a:pt x="11770" y="7566"/>
                </a:lnTo>
                <a:lnTo>
                  <a:pt x="11732" y="7604"/>
                </a:lnTo>
                <a:lnTo>
                  <a:pt x="9938" y="9390"/>
                </a:lnTo>
                <a:lnTo>
                  <a:pt x="9747" y="9384"/>
                </a:lnTo>
                <a:lnTo>
                  <a:pt x="9437" y="9403"/>
                </a:lnTo>
                <a:lnTo>
                  <a:pt x="9132" y="9466"/>
                </a:lnTo>
                <a:lnTo>
                  <a:pt x="8841" y="9554"/>
                </a:lnTo>
                <a:lnTo>
                  <a:pt x="8568" y="9681"/>
                </a:lnTo>
                <a:lnTo>
                  <a:pt x="8315" y="9832"/>
                </a:lnTo>
                <a:lnTo>
                  <a:pt x="8080" y="10015"/>
                </a:lnTo>
                <a:lnTo>
                  <a:pt x="7871" y="10224"/>
                </a:lnTo>
                <a:lnTo>
                  <a:pt x="7687" y="10457"/>
                </a:lnTo>
                <a:lnTo>
                  <a:pt x="7529" y="10710"/>
                </a:lnTo>
                <a:lnTo>
                  <a:pt x="7402" y="10981"/>
                </a:lnTo>
                <a:lnTo>
                  <a:pt x="7313" y="11271"/>
                </a:lnTo>
                <a:lnTo>
                  <a:pt x="7262" y="11568"/>
                </a:lnTo>
                <a:lnTo>
                  <a:pt x="7243" y="11884"/>
                </a:lnTo>
                <a:lnTo>
                  <a:pt x="7262" y="12199"/>
                </a:lnTo>
                <a:lnTo>
                  <a:pt x="7313" y="12496"/>
                </a:lnTo>
                <a:lnTo>
                  <a:pt x="7402" y="12793"/>
                </a:lnTo>
                <a:lnTo>
                  <a:pt x="7529" y="13064"/>
                </a:lnTo>
                <a:lnTo>
                  <a:pt x="7687" y="13317"/>
                </a:lnTo>
                <a:lnTo>
                  <a:pt x="7871" y="13544"/>
                </a:lnTo>
                <a:lnTo>
                  <a:pt x="8080" y="13752"/>
                </a:lnTo>
                <a:lnTo>
                  <a:pt x="8308" y="13935"/>
                </a:lnTo>
                <a:lnTo>
                  <a:pt x="8568" y="14093"/>
                </a:lnTo>
                <a:lnTo>
                  <a:pt x="8835" y="14220"/>
                </a:lnTo>
                <a:lnTo>
                  <a:pt x="9132" y="14308"/>
                </a:lnTo>
                <a:lnTo>
                  <a:pt x="9437" y="14371"/>
                </a:lnTo>
                <a:lnTo>
                  <a:pt x="9747" y="14390"/>
                </a:lnTo>
                <a:lnTo>
                  <a:pt x="10064" y="14371"/>
                </a:lnTo>
                <a:lnTo>
                  <a:pt x="10369" y="14308"/>
                </a:lnTo>
                <a:lnTo>
                  <a:pt x="10654" y="14220"/>
                </a:lnTo>
                <a:lnTo>
                  <a:pt x="10933" y="14093"/>
                </a:lnTo>
                <a:lnTo>
                  <a:pt x="11180" y="13935"/>
                </a:lnTo>
                <a:lnTo>
                  <a:pt x="11415" y="13752"/>
                </a:lnTo>
                <a:lnTo>
                  <a:pt x="11630" y="13544"/>
                </a:lnTo>
                <a:lnTo>
                  <a:pt x="11814" y="13317"/>
                </a:lnTo>
                <a:lnTo>
                  <a:pt x="11966" y="13064"/>
                </a:lnTo>
                <a:lnTo>
                  <a:pt x="12093" y="12793"/>
                </a:lnTo>
                <a:lnTo>
                  <a:pt x="12188" y="12496"/>
                </a:lnTo>
                <a:lnTo>
                  <a:pt x="12239" y="12199"/>
                </a:lnTo>
                <a:lnTo>
                  <a:pt x="12258" y="11884"/>
                </a:lnTo>
                <a:lnTo>
                  <a:pt x="12251" y="11694"/>
                </a:lnTo>
                <a:lnTo>
                  <a:pt x="14052" y="9908"/>
                </a:lnTo>
                <a:lnTo>
                  <a:pt x="14084" y="9870"/>
                </a:lnTo>
                <a:lnTo>
                  <a:pt x="14242" y="10249"/>
                </a:lnTo>
                <a:lnTo>
                  <a:pt x="14375" y="10634"/>
                </a:lnTo>
                <a:lnTo>
                  <a:pt x="14458" y="11038"/>
                </a:lnTo>
                <a:lnTo>
                  <a:pt x="14515" y="11461"/>
                </a:lnTo>
                <a:lnTo>
                  <a:pt x="14540" y="11884"/>
                </a:lnTo>
                <a:lnTo>
                  <a:pt x="14515" y="12319"/>
                </a:lnTo>
                <a:lnTo>
                  <a:pt x="14458" y="12742"/>
                </a:lnTo>
                <a:lnTo>
                  <a:pt x="14369" y="13153"/>
                </a:lnTo>
                <a:lnTo>
                  <a:pt x="14236" y="13550"/>
                </a:lnTo>
                <a:lnTo>
                  <a:pt x="14077" y="13929"/>
                </a:lnTo>
                <a:lnTo>
                  <a:pt x="13881" y="14289"/>
                </a:lnTo>
                <a:lnTo>
                  <a:pt x="13665" y="14636"/>
                </a:lnTo>
                <a:lnTo>
                  <a:pt x="13412" y="14958"/>
                </a:lnTo>
                <a:lnTo>
                  <a:pt x="13133" y="15261"/>
                </a:lnTo>
                <a:lnTo>
                  <a:pt x="12835" y="15533"/>
                </a:lnTo>
                <a:lnTo>
                  <a:pt x="12505" y="15785"/>
                </a:lnTo>
                <a:lnTo>
                  <a:pt x="12169" y="16006"/>
                </a:lnTo>
                <a:lnTo>
                  <a:pt x="11808" y="16195"/>
                </a:lnTo>
                <a:lnTo>
                  <a:pt x="11415" y="16360"/>
                </a:lnTo>
                <a:lnTo>
                  <a:pt x="11022" y="16486"/>
                </a:lnTo>
                <a:lnTo>
                  <a:pt x="10610" y="16574"/>
                </a:lnTo>
                <a:lnTo>
                  <a:pt x="10185" y="16631"/>
                </a:lnTo>
                <a:lnTo>
                  <a:pt x="9747" y="16656"/>
                </a:lnTo>
                <a:lnTo>
                  <a:pt x="9316" y="16631"/>
                </a:lnTo>
                <a:lnTo>
                  <a:pt x="8892" y="16574"/>
                </a:lnTo>
                <a:lnTo>
                  <a:pt x="8473" y="16486"/>
                </a:lnTo>
                <a:lnTo>
                  <a:pt x="8080" y="16353"/>
                </a:lnTo>
                <a:lnTo>
                  <a:pt x="7700" y="16195"/>
                </a:lnTo>
                <a:lnTo>
                  <a:pt x="7332" y="16006"/>
                </a:lnTo>
                <a:lnTo>
                  <a:pt x="6990" y="15785"/>
                </a:lnTo>
                <a:lnTo>
                  <a:pt x="6666" y="15533"/>
                </a:lnTo>
                <a:lnTo>
                  <a:pt x="6368" y="15261"/>
                </a:lnTo>
                <a:lnTo>
                  <a:pt x="6090" y="14958"/>
                </a:lnTo>
                <a:lnTo>
                  <a:pt x="5842" y="14630"/>
                </a:lnTo>
                <a:lnTo>
                  <a:pt x="5620" y="14289"/>
                </a:lnTo>
                <a:lnTo>
                  <a:pt x="5430" y="13929"/>
                </a:lnTo>
                <a:lnTo>
                  <a:pt x="5265" y="13544"/>
                </a:lnTo>
                <a:lnTo>
                  <a:pt x="5132" y="13153"/>
                </a:lnTo>
                <a:lnTo>
                  <a:pt x="5037" y="12742"/>
                </a:lnTo>
                <a:lnTo>
                  <a:pt x="4980" y="12313"/>
                </a:lnTo>
                <a:lnTo>
                  <a:pt x="4961" y="11884"/>
                </a:lnTo>
                <a:lnTo>
                  <a:pt x="4980" y="11455"/>
                </a:lnTo>
                <a:lnTo>
                  <a:pt x="5037" y="11025"/>
                </a:lnTo>
                <a:lnTo>
                  <a:pt x="5132" y="10615"/>
                </a:lnTo>
                <a:lnTo>
                  <a:pt x="5265" y="10224"/>
                </a:lnTo>
                <a:lnTo>
                  <a:pt x="5430" y="9845"/>
                </a:lnTo>
                <a:lnTo>
                  <a:pt x="5620" y="9479"/>
                </a:lnTo>
                <a:lnTo>
                  <a:pt x="5842" y="9138"/>
                </a:lnTo>
                <a:lnTo>
                  <a:pt x="6090" y="8809"/>
                </a:lnTo>
                <a:lnTo>
                  <a:pt x="6368" y="8513"/>
                </a:lnTo>
                <a:lnTo>
                  <a:pt x="6666" y="8241"/>
                </a:lnTo>
                <a:lnTo>
                  <a:pt x="6990" y="7989"/>
                </a:lnTo>
                <a:lnTo>
                  <a:pt x="7332" y="7768"/>
                </a:lnTo>
                <a:lnTo>
                  <a:pt x="7700" y="7572"/>
                </a:lnTo>
                <a:lnTo>
                  <a:pt x="8080" y="7414"/>
                </a:lnTo>
                <a:lnTo>
                  <a:pt x="8473" y="7282"/>
                </a:lnTo>
                <a:lnTo>
                  <a:pt x="8892" y="7193"/>
                </a:lnTo>
                <a:lnTo>
                  <a:pt x="9316" y="7137"/>
                </a:lnTo>
                <a:close/>
                <a:moveTo>
                  <a:pt x="9747" y="2168"/>
                </a:moveTo>
                <a:lnTo>
                  <a:pt x="10351" y="2187"/>
                </a:lnTo>
                <a:lnTo>
                  <a:pt x="10943" y="2244"/>
                </a:lnTo>
                <a:lnTo>
                  <a:pt x="11521" y="2326"/>
                </a:lnTo>
                <a:lnTo>
                  <a:pt x="12087" y="2453"/>
                </a:lnTo>
                <a:lnTo>
                  <a:pt x="12647" y="2611"/>
                </a:lnTo>
                <a:lnTo>
                  <a:pt x="13187" y="2794"/>
                </a:lnTo>
                <a:lnTo>
                  <a:pt x="13715" y="3010"/>
                </a:lnTo>
                <a:lnTo>
                  <a:pt x="14230" y="3250"/>
                </a:lnTo>
                <a:lnTo>
                  <a:pt x="14217" y="3421"/>
                </a:lnTo>
                <a:lnTo>
                  <a:pt x="14224" y="3592"/>
                </a:lnTo>
                <a:lnTo>
                  <a:pt x="14332" y="5011"/>
                </a:lnTo>
                <a:lnTo>
                  <a:pt x="13524" y="5808"/>
                </a:lnTo>
                <a:lnTo>
                  <a:pt x="13105" y="5574"/>
                </a:lnTo>
                <a:lnTo>
                  <a:pt x="12666" y="5359"/>
                </a:lnTo>
                <a:lnTo>
                  <a:pt x="12214" y="5175"/>
                </a:lnTo>
                <a:lnTo>
                  <a:pt x="11744" y="5023"/>
                </a:lnTo>
                <a:lnTo>
                  <a:pt x="11267" y="4903"/>
                </a:lnTo>
                <a:lnTo>
                  <a:pt x="10771" y="4814"/>
                </a:lnTo>
                <a:lnTo>
                  <a:pt x="10262" y="4764"/>
                </a:lnTo>
                <a:lnTo>
                  <a:pt x="9747" y="4738"/>
                </a:lnTo>
                <a:lnTo>
                  <a:pt x="9213" y="4764"/>
                </a:lnTo>
                <a:lnTo>
                  <a:pt x="8686" y="4821"/>
                </a:lnTo>
                <a:lnTo>
                  <a:pt x="8183" y="4909"/>
                </a:lnTo>
                <a:lnTo>
                  <a:pt x="7681" y="5042"/>
                </a:lnTo>
                <a:lnTo>
                  <a:pt x="7191" y="5207"/>
                </a:lnTo>
                <a:lnTo>
                  <a:pt x="6727" y="5403"/>
                </a:lnTo>
                <a:lnTo>
                  <a:pt x="6276" y="5631"/>
                </a:lnTo>
                <a:lnTo>
                  <a:pt x="5850" y="5897"/>
                </a:lnTo>
                <a:lnTo>
                  <a:pt x="5436" y="6176"/>
                </a:lnTo>
                <a:lnTo>
                  <a:pt x="5049" y="6492"/>
                </a:lnTo>
                <a:lnTo>
                  <a:pt x="4686" y="6834"/>
                </a:lnTo>
                <a:lnTo>
                  <a:pt x="4343" y="7195"/>
                </a:lnTo>
                <a:lnTo>
                  <a:pt x="4025" y="7588"/>
                </a:lnTo>
                <a:lnTo>
                  <a:pt x="3732" y="7993"/>
                </a:lnTo>
                <a:lnTo>
                  <a:pt x="3478" y="8423"/>
                </a:lnTo>
                <a:lnTo>
                  <a:pt x="3249" y="8873"/>
                </a:lnTo>
                <a:lnTo>
                  <a:pt x="3052" y="9342"/>
                </a:lnTo>
                <a:lnTo>
                  <a:pt x="2887" y="9823"/>
                </a:lnTo>
                <a:lnTo>
                  <a:pt x="2753" y="10317"/>
                </a:lnTo>
                <a:lnTo>
                  <a:pt x="2664" y="10830"/>
                </a:lnTo>
                <a:lnTo>
                  <a:pt x="2601" y="11349"/>
                </a:lnTo>
                <a:lnTo>
                  <a:pt x="2581" y="11881"/>
                </a:lnTo>
                <a:lnTo>
                  <a:pt x="2601" y="12419"/>
                </a:lnTo>
                <a:lnTo>
                  <a:pt x="2664" y="12938"/>
                </a:lnTo>
                <a:lnTo>
                  <a:pt x="2753" y="13451"/>
                </a:lnTo>
                <a:lnTo>
                  <a:pt x="2887" y="13945"/>
                </a:lnTo>
                <a:lnTo>
                  <a:pt x="3052" y="14426"/>
                </a:lnTo>
                <a:lnTo>
                  <a:pt x="3249" y="14895"/>
                </a:lnTo>
                <a:lnTo>
                  <a:pt x="3478" y="15338"/>
                </a:lnTo>
                <a:lnTo>
                  <a:pt x="3732" y="15775"/>
                </a:lnTo>
                <a:lnTo>
                  <a:pt x="4025" y="16180"/>
                </a:lnTo>
                <a:lnTo>
                  <a:pt x="4343" y="16566"/>
                </a:lnTo>
                <a:lnTo>
                  <a:pt x="4686" y="16933"/>
                </a:lnTo>
                <a:lnTo>
                  <a:pt x="5049" y="17275"/>
                </a:lnTo>
                <a:lnTo>
                  <a:pt x="5443" y="17586"/>
                </a:lnTo>
                <a:lnTo>
                  <a:pt x="5850" y="17871"/>
                </a:lnTo>
                <a:lnTo>
                  <a:pt x="6276" y="18136"/>
                </a:lnTo>
                <a:lnTo>
                  <a:pt x="6733" y="18358"/>
                </a:lnTo>
                <a:lnTo>
                  <a:pt x="7198" y="18554"/>
                </a:lnTo>
                <a:lnTo>
                  <a:pt x="7681" y="18719"/>
                </a:lnTo>
                <a:lnTo>
                  <a:pt x="8183" y="18852"/>
                </a:lnTo>
                <a:lnTo>
                  <a:pt x="8698" y="18947"/>
                </a:lnTo>
                <a:lnTo>
                  <a:pt x="9213" y="19004"/>
                </a:lnTo>
                <a:lnTo>
                  <a:pt x="9747" y="19023"/>
                </a:lnTo>
                <a:lnTo>
                  <a:pt x="10288" y="19004"/>
                </a:lnTo>
                <a:lnTo>
                  <a:pt x="10809" y="18947"/>
                </a:lnTo>
                <a:lnTo>
                  <a:pt x="11324" y="18852"/>
                </a:lnTo>
                <a:lnTo>
                  <a:pt x="11827" y="18719"/>
                </a:lnTo>
                <a:lnTo>
                  <a:pt x="12303" y="18554"/>
                </a:lnTo>
                <a:lnTo>
                  <a:pt x="12774" y="18358"/>
                </a:lnTo>
                <a:lnTo>
                  <a:pt x="13225" y="18136"/>
                </a:lnTo>
                <a:lnTo>
                  <a:pt x="13658" y="17871"/>
                </a:lnTo>
                <a:lnTo>
                  <a:pt x="14065" y="17586"/>
                </a:lnTo>
                <a:lnTo>
                  <a:pt x="14453" y="17275"/>
                </a:lnTo>
                <a:lnTo>
                  <a:pt x="14821" y="16933"/>
                </a:lnTo>
                <a:lnTo>
                  <a:pt x="15165" y="16566"/>
                </a:lnTo>
                <a:lnTo>
                  <a:pt x="15483" y="16180"/>
                </a:lnTo>
                <a:lnTo>
                  <a:pt x="15762" y="15775"/>
                </a:lnTo>
                <a:lnTo>
                  <a:pt x="16029" y="15338"/>
                </a:lnTo>
                <a:lnTo>
                  <a:pt x="16252" y="14895"/>
                </a:lnTo>
                <a:lnTo>
                  <a:pt x="16449" y="14426"/>
                </a:lnTo>
                <a:lnTo>
                  <a:pt x="16621" y="13945"/>
                </a:lnTo>
                <a:lnTo>
                  <a:pt x="16748" y="13451"/>
                </a:lnTo>
                <a:lnTo>
                  <a:pt x="16843" y="12938"/>
                </a:lnTo>
                <a:lnTo>
                  <a:pt x="16901" y="12419"/>
                </a:lnTo>
                <a:lnTo>
                  <a:pt x="16920" y="11881"/>
                </a:lnTo>
                <a:lnTo>
                  <a:pt x="16901" y="11368"/>
                </a:lnTo>
                <a:lnTo>
                  <a:pt x="16850" y="10868"/>
                </a:lnTo>
                <a:lnTo>
                  <a:pt x="16761" y="10380"/>
                </a:lnTo>
                <a:lnTo>
                  <a:pt x="16640" y="9899"/>
                </a:lnTo>
                <a:lnTo>
                  <a:pt x="16487" y="9424"/>
                </a:lnTo>
                <a:lnTo>
                  <a:pt x="16303" y="8981"/>
                </a:lnTo>
                <a:lnTo>
                  <a:pt x="16087" y="8537"/>
                </a:lnTo>
                <a:lnTo>
                  <a:pt x="15851" y="8120"/>
                </a:lnTo>
                <a:lnTo>
                  <a:pt x="16735" y="7233"/>
                </a:lnTo>
                <a:lnTo>
                  <a:pt x="17975" y="7328"/>
                </a:lnTo>
                <a:lnTo>
                  <a:pt x="18121" y="7334"/>
                </a:lnTo>
                <a:lnTo>
                  <a:pt x="18242" y="7334"/>
                </a:lnTo>
                <a:lnTo>
                  <a:pt x="18357" y="7322"/>
                </a:lnTo>
                <a:lnTo>
                  <a:pt x="18624" y="7841"/>
                </a:lnTo>
                <a:lnTo>
                  <a:pt x="18846" y="8379"/>
                </a:lnTo>
                <a:lnTo>
                  <a:pt x="19043" y="8930"/>
                </a:lnTo>
                <a:lnTo>
                  <a:pt x="19202" y="9494"/>
                </a:lnTo>
                <a:lnTo>
                  <a:pt x="19336" y="10070"/>
                </a:lnTo>
                <a:lnTo>
                  <a:pt x="19425" y="10665"/>
                </a:lnTo>
                <a:lnTo>
                  <a:pt x="19482" y="11273"/>
                </a:lnTo>
                <a:lnTo>
                  <a:pt x="19501" y="11881"/>
                </a:lnTo>
                <a:lnTo>
                  <a:pt x="19476" y="12526"/>
                </a:lnTo>
                <a:lnTo>
                  <a:pt x="19418" y="13147"/>
                </a:lnTo>
                <a:lnTo>
                  <a:pt x="19323" y="13761"/>
                </a:lnTo>
                <a:lnTo>
                  <a:pt x="19183" y="14369"/>
                </a:lnTo>
                <a:lnTo>
                  <a:pt x="19005" y="14952"/>
                </a:lnTo>
                <a:lnTo>
                  <a:pt x="18795" y="15521"/>
                </a:lnTo>
                <a:lnTo>
                  <a:pt x="18547" y="16079"/>
                </a:lnTo>
                <a:lnTo>
                  <a:pt x="18274" y="16611"/>
                </a:lnTo>
                <a:lnTo>
                  <a:pt x="17956" y="17123"/>
                </a:lnTo>
                <a:lnTo>
                  <a:pt x="17619" y="17624"/>
                </a:lnTo>
                <a:lnTo>
                  <a:pt x="17250" y="18086"/>
                </a:lnTo>
                <a:lnTo>
                  <a:pt x="16856" y="18535"/>
                </a:lnTo>
                <a:lnTo>
                  <a:pt x="16430" y="18960"/>
                </a:lnTo>
                <a:lnTo>
                  <a:pt x="15979" y="19352"/>
                </a:lnTo>
                <a:lnTo>
                  <a:pt x="15508" y="19719"/>
                </a:lnTo>
                <a:lnTo>
                  <a:pt x="15012" y="20061"/>
                </a:lnTo>
                <a:lnTo>
                  <a:pt x="14497" y="20372"/>
                </a:lnTo>
                <a:lnTo>
                  <a:pt x="13957" y="20650"/>
                </a:lnTo>
                <a:lnTo>
                  <a:pt x="13403" y="20891"/>
                </a:lnTo>
                <a:lnTo>
                  <a:pt x="12831" y="21100"/>
                </a:lnTo>
                <a:lnTo>
                  <a:pt x="12246" y="21277"/>
                </a:lnTo>
                <a:lnTo>
                  <a:pt x="11642" y="21416"/>
                </a:lnTo>
                <a:lnTo>
                  <a:pt x="11019" y="21511"/>
                </a:lnTo>
                <a:lnTo>
                  <a:pt x="10390" y="21581"/>
                </a:lnTo>
                <a:lnTo>
                  <a:pt x="9747" y="21600"/>
                </a:lnTo>
                <a:lnTo>
                  <a:pt x="9112" y="21581"/>
                </a:lnTo>
                <a:lnTo>
                  <a:pt x="8476" y="21511"/>
                </a:lnTo>
                <a:lnTo>
                  <a:pt x="7859" y="21416"/>
                </a:lnTo>
                <a:lnTo>
                  <a:pt x="7261" y="21277"/>
                </a:lnTo>
                <a:lnTo>
                  <a:pt x="6664" y="21100"/>
                </a:lnTo>
                <a:lnTo>
                  <a:pt x="6091" y="20891"/>
                </a:lnTo>
                <a:lnTo>
                  <a:pt x="5538" y="20650"/>
                </a:lnTo>
                <a:lnTo>
                  <a:pt x="4998" y="20372"/>
                </a:lnTo>
                <a:lnTo>
                  <a:pt x="4489" y="20061"/>
                </a:lnTo>
                <a:lnTo>
                  <a:pt x="3993" y="19719"/>
                </a:lnTo>
                <a:lnTo>
                  <a:pt x="3516" y="19352"/>
                </a:lnTo>
                <a:lnTo>
                  <a:pt x="3071" y="18960"/>
                </a:lnTo>
                <a:lnTo>
                  <a:pt x="2645" y="18535"/>
                </a:lnTo>
                <a:lnTo>
                  <a:pt x="2244" y="18086"/>
                </a:lnTo>
                <a:lnTo>
                  <a:pt x="1876" y="17624"/>
                </a:lnTo>
                <a:lnTo>
                  <a:pt x="1539" y="17123"/>
                </a:lnTo>
                <a:lnTo>
                  <a:pt x="1234" y="16611"/>
                </a:lnTo>
                <a:lnTo>
                  <a:pt x="954" y="16079"/>
                </a:lnTo>
                <a:lnTo>
                  <a:pt x="706" y="15521"/>
                </a:lnTo>
                <a:lnTo>
                  <a:pt x="496" y="14952"/>
                </a:lnTo>
                <a:lnTo>
                  <a:pt x="324" y="14369"/>
                </a:lnTo>
                <a:lnTo>
                  <a:pt x="184" y="13761"/>
                </a:lnTo>
                <a:lnTo>
                  <a:pt x="76" y="13147"/>
                </a:lnTo>
                <a:lnTo>
                  <a:pt x="19" y="12526"/>
                </a:lnTo>
                <a:lnTo>
                  <a:pt x="0" y="11881"/>
                </a:lnTo>
                <a:lnTo>
                  <a:pt x="19" y="11241"/>
                </a:lnTo>
                <a:lnTo>
                  <a:pt x="76" y="10614"/>
                </a:lnTo>
                <a:lnTo>
                  <a:pt x="184" y="10006"/>
                </a:lnTo>
                <a:lnTo>
                  <a:pt x="324" y="9399"/>
                </a:lnTo>
                <a:lnTo>
                  <a:pt x="496" y="8810"/>
                </a:lnTo>
                <a:lnTo>
                  <a:pt x="706" y="8240"/>
                </a:lnTo>
                <a:lnTo>
                  <a:pt x="954" y="7689"/>
                </a:lnTo>
                <a:lnTo>
                  <a:pt x="1234" y="7157"/>
                </a:lnTo>
                <a:lnTo>
                  <a:pt x="1539" y="6638"/>
                </a:lnTo>
                <a:lnTo>
                  <a:pt x="1876" y="6144"/>
                </a:lnTo>
                <a:lnTo>
                  <a:pt x="2244" y="5675"/>
                </a:lnTo>
                <a:lnTo>
                  <a:pt x="2645" y="5226"/>
                </a:lnTo>
                <a:lnTo>
                  <a:pt x="3071" y="4808"/>
                </a:lnTo>
                <a:lnTo>
                  <a:pt x="3516" y="4415"/>
                </a:lnTo>
                <a:lnTo>
                  <a:pt x="3993" y="4048"/>
                </a:lnTo>
                <a:lnTo>
                  <a:pt x="4489" y="3706"/>
                </a:lnTo>
                <a:lnTo>
                  <a:pt x="4998" y="3396"/>
                </a:lnTo>
                <a:lnTo>
                  <a:pt x="5538" y="3117"/>
                </a:lnTo>
                <a:lnTo>
                  <a:pt x="6091" y="2877"/>
                </a:lnTo>
                <a:lnTo>
                  <a:pt x="6664" y="2661"/>
                </a:lnTo>
                <a:lnTo>
                  <a:pt x="7255" y="2491"/>
                </a:lnTo>
                <a:lnTo>
                  <a:pt x="7859" y="2351"/>
                </a:lnTo>
                <a:lnTo>
                  <a:pt x="8476" y="2250"/>
                </a:lnTo>
                <a:lnTo>
                  <a:pt x="9105" y="2187"/>
                </a:lnTo>
                <a:close/>
                <a:moveTo>
                  <a:pt x="17996" y="0"/>
                </a:moveTo>
                <a:lnTo>
                  <a:pt x="18066" y="6"/>
                </a:lnTo>
                <a:lnTo>
                  <a:pt x="18123" y="32"/>
                </a:lnTo>
                <a:lnTo>
                  <a:pt x="18174" y="82"/>
                </a:lnTo>
                <a:lnTo>
                  <a:pt x="18206" y="139"/>
                </a:lnTo>
                <a:lnTo>
                  <a:pt x="18232" y="202"/>
                </a:lnTo>
                <a:lnTo>
                  <a:pt x="18365" y="1961"/>
                </a:lnTo>
                <a:lnTo>
                  <a:pt x="19028" y="1303"/>
                </a:lnTo>
                <a:lnTo>
                  <a:pt x="19136" y="1214"/>
                </a:lnTo>
                <a:lnTo>
                  <a:pt x="19250" y="1157"/>
                </a:lnTo>
                <a:lnTo>
                  <a:pt x="19378" y="1113"/>
                </a:lnTo>
                <a:lnTo>
                  <a:pt x="19505" y="1107"/>
                </a:lnTo>
                <a:lnTo>
                  <a:pt x="19633" y="1113"/>
                </a:lnTo>
                <a:lnTo>
                  <a:pt x="19760" y="1157"/>
                </a:lnTo>
                <a:lnTo>
                  <a:pt x="19881" y="1214"/>
                </a:lnTo>
                <a:lnTo>
                  <a:pt x="19983" y="1303"/>
                </a:lnTo>
                <a:lnTo>
                  <a:pt x="20378" y="1708"/>
                </a:lnTo>
                <a:lnTo>
                  <a:pt x="20479" y="1821"/>
                </a:lnTo>
                <a:lnTo>
                  <a:pt x="20543" y="1961"/>
                </a:lnTo>
                <a:lnTo>
                  <a:pt x="20575" y="2106"/>
                </a:lnTo>
                <a:lnTo>
                  <a:pt x="20575" y="2252"/>
                </a:lnTo>
                <a:lnTo>
                  <a:pt x="20543" y="2391"/>
                </a:lnTo>
                <a:lnTo>
                  <a:pt x="20479" y="2530"/>
                </a:lnTo>
                <a:lnTo>
                  <a:pt x="20378" y="2656"/>
                </a:lnTo>
                <a:lnTo>
                  <a:pt x="19804" y="3225"/>
                </a:lnTo>
                <a:lnTo>
                  <a:pt x="21390" y="3352"/>
                </a:lnTo>
                <a:lnTo>
                  <a:pt x="21460" y="3371"/>
                </a:lnTo>
                <a:lnTo>
                  <a:pt x="21530" y="3409"/>
                </a:lnTo>
                <a:lnTo>
                  <a:pt x="21568" y="3459"/>
                </a:lnTo>
                <a:lnTo>
                  <a:pt x="21594" y="3535"/>
                </a:lnTo>
                <a:lnTo>
                  <a:pt x="21600" y="3599"/>
                </a:lnTo>
                <a:lnTo>
                  <a:pt x="21581" y="3668"/>
                </a:lnTo>
                <a:lnTo>
                  <a:pt x="21536" y="3738"/>
                </a:lnTo>
                <a:lnTo>
                  <a:pt x="18919" y="6324"/>
                </a:lnTo>
                <a:lnTo>
                  <a:pt x="18786" y="6445"/>
                </a:lnTo>
                <a:lnTo>
                  <a:pt x="18633" y="6533"/>
                </a:lnTo>
                <a:lnTo>
                  <a:pt x="18467" y="6603"/>
                </a:lnTo>
                <a:lnTo>
                  <a:pt x="18295" y="6641"/>
                </a:lnTo>
                <a:lnTo>
                  <a:pt x="18117" y="6660"/>
                </a:lnTo>
                <a:lnTo>
                  <a:pt x="18079" y="6653"/>
                </a:lnTo>
                <a:lnTo>
                  <a:pt x="18034" y="6653"/>
                </a:lnTo>
                <a:lnTo>
                  <a:pt x="17964" y="6647"/>
                </a:lnTo>
                <a:lnTo>
                  <a:pt x="16474" y="6533"/>
                </a:lnTo>
                <a:lnTo>
                  <a:pt x="11342" y="11637"/>
                </a:lnTo>
                <a:lnTo>
                  <a:pt x="11234" y="11719"/>
                </a:lnTo>
                <a:lnTo>
                  <a:pt x="11113" y="11770"/>
                </a:lnTo>
                <a:lnTo>
                  <a:pt x="10973" y="11801"/>
                </a:lnTo>
                <a:lnTo>
                  <a:pt x="10368" y="11827"/>
                </a:lnTo>
                <a:lnTo>
                  <a:pt x="10343" y="11827"/>
                </a:lnTo>
                <a:lnTo>
                  <a:pt x="10203" y="11814"/>
                </a:lnTo>
                <a:lnTo>
                  <a:pt x="10075" y="11764"/>
                </a:lnTo>
                <a:lnTo>
                  <a:pt x="9967" y="11694"/>
                </a:lnTo>
                <a:lnTo>
                  <a:pt x="9878" y="11593"/>
                </a:lnTo>
                <a:lnTo>
                  <a:pt x="9814" y="11485"/>
                </a:lnTo>
                <a:lnTo>
                  <a:pt x="9770" y="11352"/>
                </a:lnTo>
                <a:lnTo>
                  <a:pt x="9770" y="11213"/>
                </a:lnTo>
                <a:lnTo>
                  <a:pt x="9821" y="10644"/>
                </a:lnTo>
                <a:lnTo>
                  <a:pt x="9840" y="10511"/>
                </a:lnTo>
                <a:lnTo>
                  <a:pt x="9897" y="10397"/>
                </a:lnTo>
                <a:lnTo>
                  <a:pt x="9980" y="10290"/>
                </a:lnTo>
                <a:lnTo>
                  <a:pt x="10712" y="9569"/>
                </a:lnTo>
                <a:lnTo>
                  <a:pt x="12355" y="7931"/>
                </a:lnTo>
                <a:lnTo>
                  <a:pt x="12393" y="7899"/>
                </a:lnTo>
                <a:lnTo>
                  <a:pt x="14087" y="6211"/>
                </a:lnTo>
                <a:lnTo>
                  <a:pt x="15029" y="5268"/>
                </a:lnTo>
                <a:lnTo>
                  <a:pt x="14902" y="3643"/>
                </a:lnTo>
                <a:lnTo>
                  <a:pt x="14895" y="3548"/>
                </a:lnTo>
                <a:lnTo>
                  <a:pt x="14902" y="3352"/>
                </a:lnTo>
                <a:lnTo>
                  <a:pt x="14940" y="3162"/>
                </a:lnTo>
                <a:lnTo>
                  <a:pt x="15004" y="2979"/>
                </a:lnTo>
                <a:lnTo>
                  <a:pt x="15105" y="2808"/>
                </a:lnTo>
                <a:lnTo>
                  <a:pt x="15233" y="2656"/>
                </a:lnTo>
                <a:lnTo>
                  <a:pt x="17837" y="63"/>
                </a:lnTo>
                <a:lnTo>
                  <a:pt x="17894" y="25"/>
                </a:lnTo>
                <a:lnTo>
                  <a:pt x="17945" y="6"/>
                </a:lnTo>
                <a:close/>
              </a:path>
            </a:pathLst>
          </a:custGeom>
          <a:solidFill>
            <a:srgbClr val="F57F25"/>
          </a:solidFill>
          <a:ln w="12700">
            <a:miter lim="400000"/>
          </a:ln>
        </p:spPr>
        <p:txBody>
          <a:bodyPr lIns="0" tIns="0" rIns="0" bIns="0"/>
          <a:lstStyle/>
          <a:p>
            <a:pPr>
              <a:defRPr sz="1900">
                <a:latin typeface="Proxima Nova"/>
                <a:ea typeface="Proxima Nova"/>
                <a:cs typeface="Proxima Nova"/>
                <a:sym typeface="Proxima Nova"/>
              </a:defRPr>
            </a:pPr>
          </a:p>
        </p:txBody>
      </p:sp>
      <p:sp>
        <p:nvSpPr>
          <p:cNvPr id="346" name="Google Shape;109;p19"/>
          <p:cNvSpPr/>
          <p:nvPr/>
        </p:nvSpPr>
        <p:spPr>
          <a:xfrm>
            <a:off x="341632" y="5068515"/>
            <a:ext cx="253063" cy="251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5" y="19325"/>
                </a:moveTo>
                <a:lnTo>
                  <a:pt x="1284" y="19360"/>
                </a:lnTo>
                <a:lnTo>
                  <a:pt x="1146" y="19423"/>
                </a:lnTo>
                <a:lnTo>
                  <a:pt x="1028" y="19527"/>
                </a:lnTo>
                <a:lnTo>
                  <a:pt x="925" y="19659"/>
                </a:lnTo>
                <a:lnTo>
                  <a:pt x="863" y="19798"/>
                </a:lnTo>
                <a:lnTo>
                  <a:pt x="828" y="19951"/>
                </a:lnTo>
                <a:lnTo>
                  <a:pt x="828" y="20111"/>
                </a:lnTo>
                <a:lnTo>
                  <a:pt x="863" y="20264"/>
                </a:lnTo>
                <a:lnTo>
                  <a:pt x="925" y="20403"/>
                </a:lnTo>
                <a:lnTo>
                  <a:pt x="1028" y="20536"/>
                </a:lnTo>
                <a:lnTo>
                  <a:pt x="1152" y="20633"/>
                </a:lnTo>
                <a:lnTo>
                  <a:pt x="1290" y="20703"/>
                </a:lnTo>
                <a:lnTo>
                  <a:pt x="1442" y="20737"/>
                </a:lnTo>
                <a:lnTo>
                  <a:pt x="1587" y="20737"/>
                </a:lnTo>
                <a:lnTo>
                  <a:pt x="1732" y="20710"/>
                </a:lnTo>
                <a:lnTo>
                  <a:pt x="1877" y="20633"/>
                </a:lnTo>
                <a:lnTo>
                  <a:pt x="2001" y="20536"/>
                </a:lnTo>
                <a:lnTo>
                  <a:pt x="2098" y="20410"/>
                </a:lnTo>
                <a:lnTo>
                  <a:pt x="2160" y="20264"/>
                </a:lnTo>
                <a:lnTo>
                  <a:pt x="2195" y="20111"/>
                </a:lnTo>
                <a:lnTo>
                  <a:pt x="2195" y="19951"/>
                </a:lnTo>
                <a:lnTo>
                  <a:pt x="2160" y="19798"/>
                </a:lnTo>
                <a:lnTo>
                  <a:pt x="2098" y="19659"/>
                </a:lnTo>
                <a:lnTo>
                  <a:pt x="1994" y="19527"/>
                </a:lnTo>
                <a:lnTo>
                  <a:pt x="1877" y="19423"/>
                </a:lnTo>
                <a:lnTo>
                  <a:pt x="1732" y="19360"/>
                </a:lnTo>
                <a:lnTo>
                  <a:pt x="1587" y="19325"/>
                </a:lnTo>
                <a:lnTo>
                  <a:pt x="1435" y="19325"/>
                </a:lnTo>
                <a:close/>
                <a:moveTo>
                  <a:pt x="19481" y="5746"/>
                </a:moveTo>
                <a:lnTo>
                  <a:pt x="19295" y="5843"/>
                </a:lnTo>
                <a:lnTo>
                  <a:pt x="19109" y="5948"/>
                </a:lnTo>
                <a:lnTo>
                  <a:pt x="18916" y="6073"/>
                </a:lnTo>
                <a:lnTo>
                  <a:pt x="18743" y="6205"/>
                </a:lnTo>
                <a:lnTo>
                  <a:pt x="18584" y="6351"/>
                </a:lnTo>
                <a:lnTo>
                  <a:pt x="18474" y="6511"/>
                </a:lnTo>
                <a:lnTo>
                  <a:pt x="18419" y="6630"/>
                </a:lnTo>
                <a:lnTo>
                  <a:pt x="18391" y="6790"/>
                </a:lnTo>
                <a:lnTo>
                  <a:pt x="18370" y="6970"/>
                </a:lnTo>
                <a:lnTo>
                  <a:pt x="18377" y="7172"/>
                </a:lnTo>
                <a:lnTo>
                  <a:pt x="18398" y="7381"/>
                </a:lnTo>
                <a:lnTo>
                  <a:pt x="18426" y="7597"/>
                </a:lnTo>
                <a:lnTo>
                  <a:pt x="18474" y="7812"/>
                </a:lnTo>
                <a:lnTo>
                  <a:pt x="18536" y="8035"/>
                </a:lnTo>
                <a:lnTo>
                  <a:pt x="18605" y="8250"/>
                </a:lnTo>
                <a:lnTo>
                  <a:pt x="18695" y="8445"/>
                </a:lnTo>
                <a:lnTo>
                  <a:pt x="18778" y="8626"/>
                </a:lnTo>
                <a:lnTo>
                  <a:pt x="18874" y="8786"/>
                </a:lnTo>
                <a:lnTo>
                  <a:pt x="18971" y="8918"/>
                </a:lnTo>
                <a:lnTo>
                  <a:pt x="19088" y="9009"/>
                </a:lnTo>
                <a:lnTo>
                  <a:pt x="19336" y="9224"/>
                </a:lnTo>
                <a:lnTo>
                  <a:pt x="19564" y="9447"/>
                </a:lnTo>
                <a:lnTo>
                  <a:pt x="19751" y="9683"/>
                </a:lnTo>
                <a:lnTo>
                  <a:pt x="19923" y="9934"/>
                </a:lnTo>
                <a:lnTo>
                  <a:pt x="20054" y="10191"/>
                </a:lnTo>
                <a:lnTo>
                  <a:pt x="20172" y="10456"/>
                </a:lnTo>
                <a:lnTo>
                  <a:pt x="20268" y="10720"/>
                </a:lnTo>
                <a:lnTo>
                  <a:pt x="20344" y="10998"/>
                </a:lnTo>
                <a:lnTo>
                  <a:pt x="20392" y="10581"/>
                </a:lnTo>
                <a:lnTo>
                  <a:pt x="20427" y="10157"/>
                </a:lnTo>
                <a:lnTo>
                  <a:pt x="20441" y="9732"/>
                </a:lnTo>
                <a:lnTo>
                  <a:pt x="20420" y="9120"/>
                </a:lnTo>
                <a:lnTo>
                  <a:pt x="20358" y="8515"/>
                </a:lnTo>
                <a:lnTo>
                  <a:pt x="20261" y="7930"/>
                </a:lnTo>
                <a:lnTo>
                  <a:pt x="20116" y="7367"/>
                </a:lnTo>
                <a:lnTo>
                  <a:pt x="19937" y="6803"/>
                </a:lnTo>
                <a:lnTo>
                  <a:pt x="19723" y="6268"/>
                </a:lnTo>
                <a:lnTo>
                  <a:pt x="19481" y="5746"/>
                </a:lnTo>
                <a:close/>
                <a:moveTo>
                  <a:pt x="12166" y="1197"/>
                </a:moveTo>
                <a:lnTo>
                  <a:pt x="11607" y="1210"/>
                </a:lnTo>
                <a:lnTo>
                  <a:pt x="11062" y="1273"/>
                </a:lnTo>
                <a:lnTo>
                  <a:pt x="10517" y="1370"/>
                </a:lnTo>
                <a:lnTo>
                  <a:pt x="9993" y="1496"/>
                </a:lnTo>
                <a:lnTo>
                  <a:pt x="9475" y="1663"/>
                </a:lnTo>
                <a:lnTo>
                  <a:pt x="8971" y="1864"/>
                </a:lnTo>
                <a:lnTo>
                  <a:pt x="8488" y="2094"/>
                </a:lnTo>
                <a:lnTo>
                  <a:pt x="8026" y="2358"/>
                </a:lnTo>
                <a:lnTo>
                  <a:pt x="7577" y="2650"/>
                </a:lnTo>
                <a:lnTo>
                  <a:pt x="7149" y="2970"/>
                </a:lnTo>
                <a:lnTo>
                  <a:pt x="7239" y="3110"/>
                </a:lnTo>
                <a:lnTo>
                  <a:pt x="7336" y="3263"/>
                </a:lnTo>
                <a:lnTo>
                  <a:pt x="7439" y="3430"/>
                </a:lnTo>
                <a:lnTo>
                  <a:pt x="7536" y="3603"/>
                </a:lnTo>
                <a:lnTo>
                  <a:pt x="7715" y="3965"/>
                </a:lnTo>
                <a:lnTo>
                  <a:pt x="7791" y="4153"/>
                </a:lnTo>
                <a:lnTo>
                  <a:pt x="7867" y="4334"/>
                </a:lnTo>
                <a:lnTo>
                  <a:pt x="7915" y="4508"/>
                </a:lnTo>
                <a:lnTo>
                  <a:pt x="7950" y="4682"/>
                </a:lnTo>
                <a:lnTo>
                  <a:pt x="7971" y="4849"/>
                </a:lnTo>
                <a:lnTo>
                  <a:pt x="7957" y="4995"/>
                </a:lnTo>
                <a:lnTo>
                  <a:pt x="7929" y="5134"/>
                </a:lnTo>
                <a:lnTo>
                  <a:pt x="7867" y="5252"/>
                </a:lnTo>
                <a:lnTo>
                  <a:pt x="7757" y="5384"/>
                </a:lnTo>
                <a:lnTo>
                  <a:pt x="7632" y="5496"/>
                </a:lnTo>
                <a:lnTo>
                  <a:pt x="7501" y="5593"/>
                </a:lnTo>
                <a:lnTo>
                  <a:pt x="7350" y="5690"/>
                </a:lnTo>
                <a:lnTo>
                  <a:pt x="7191" y="5767"/>
                </a:lnTo>
                <a:lnTo>
                  <a:pt x="7039" y="5843"/>
                </a:lnTo>
                <a:lnTo>
                  <a:pt x="6873" y="5913"/>
                </a:lnTo>
                <a:lnTo>
                  <a:pt x="6715" y="5990"/>
                </a:lnTo>
                <a:lnTo>
                  <a:pt x="6556" y="6052"/>
                </a:lnTo>
                <a:lnTo>
                  <a:pt x="6418" y="6122"/>
                </a:lnTo>
                <a:lnTo>
                  <a:pt x="6287" y="6198"/>
                </a:lnTo>
                <a:lnTo>
                  <a:pt x="6169" y="6282"/>
                </a:lnTo>
                <a:lnTo>
                  <a:pt x="6073" y="6372"/>
                </a:lnTo>
                <a:lnTo>
                  <a:pt x="6004" y="6477"/>
                </a:lnTo>
                <a:lnTo>
                  <a:pt x="5962" y="6588"/>
                </a:lnTo>
                <a:lnTo>
                  <a:pt x="5942" y="6720"/>
                </a:lnTo>
                <a:lnTo>
                  <a:pt x="5942" y="6957"/>
                </a:lnTo>
                <a:lnTo>
                  <a:pt x="5935" y="7200"/>
                </a:lnTo>
                <a:lnTo>
                  <a:pt x="5921" y="7430"/>
                </a:lnTo>
                <a:lnTo>
                  <a:pt x="5914" y="7652"/>
                </a:lnTo>
                <a:lnTo>
                  <a:pt x="5907" y="7861"/>
                </a:lnTo>
                <a:lnTo>
                  <a:pt x="5900" y="8056"/>
                </a:lnTo>
                <a:lnTo>
                  <a:pt x="5907" y="8223"/>
                </a:lnTo>
                <a:lnTo>
                  <a:pt x="5921" y="8369"/>
                </a:lnTo>
                <a:lnTo>
                  <a:pt x="5942" y="8487"/>
                </a:lnTo>
                <a:lnTo>
                  <a:pt x="5976" y="8557"/>
                </a:lnTo>
                <a:lnTo>
                  <a:pt x="6025" y="8619"/>
                </a:lnTo>
                <a:lnTo>
                  <a:pt x="6149" y="8744"/>
                </a:lnTo>
                <a:lnTo>
                  <a:pt x="6232" y="8807"/>
                </a:lnTo>
                <a:lnTo>
                  <a:pt x="6301" y="8870"/>
                </a:lnTo>
                <a:lnTo>
                  <a:pt x="6363" y="8932"/>
                </a:lnTo>
                <a:lnTo>
                  <a:pt x="6411" y="9002"/>
                </a:lnTo>
                <a:lnTo>
                  <a:pt x="6452" y="9078"/>
                </a:lnTo>
                <a:lnTo>
                  <a:pt x="6466" y="9155"/>
                </a:lnTo>
                <a:lnTo>
                  <a:pt x="6459" y="9238"/>
                </a:lnTo>
                <a:lnTo>
                  <a:pt x="6425" y="9329"/>
                </a:lnTo>
                <a:lnTo>
                  <a:pt x="6356" y="9426"/>
                </a:lnTo>
                <a:lnTo>
                  <a:pt x="6252" y="9530"/>
                </a:lnTo>
                <a:lnTo>
                  <a:pt x="6114" y="9635"/>
                </a:lnTo>
                <a:lnTo>
                  <a:pt x="5956" y="9753"/>
                </a:lnTo>
                <a:lnTo>
                  <a:pt x="5769" y="9871"/>
                </a:lnTo>
                <a:lnTo>
                  <a:pt x="5562" y="10003"/>
                </a:lnTo>
                <a:lnTo>
                  <a:pt x="5341" y="10136"/>
                </a:lnTo>
                <a:lnTo>
                  <a:pt x="5114" y="10275"/>
                </a:lnTo>
                <a:lnTo>
                  <a:pt x="4872" y="10414"/>
                </a:lnTo>
                <a:lnTo>
                  <a:pt x="4644" y="10539"/>
                </a:lnTo>
                <a:lnTo>
                  <a:pt x="4410" y="10671"/>
                </a:lnTo>
                <a:lnTo>
                  <a:pt x="4189" y="10790"/>
                </a:lnTo>
                <a:lnTo>
                  <a:pt x="3996" y="10894"/>
                </a:lnTo>
                <a:lnTo>
                  <a:pt x="4085" y="11471"/>
                </a:lnTo>
                <a:lnTo>
                  <a:pt x="4230" y="12035"/>
                </a:lnTo>
                <a:lnTo>
                  <a:pt x="4389" y="12584"/>
                </a:lnTo>
                <a:lnTo>
                  <a:pt x="4589" y="13113"/>
                </a:lnTo>
                <a:lnTo>
                  <a:pt x="4831" y="13621"/>
                </a:lnTo>
                <a:lnTo>
                  <a:pt x="5100" y="14122"/>
                </a:lnTo>
                <a:lnTo>
                  <a:pt x="8288" y="10880"/>
                </a:lnTo>
                <a:lnTo>
                  <a:pt x="8316" y="10901"/>
                </a:lnTo>
                <a:lnTo>
                  <a:pt x="8329" y="6616"/>
                </a:lnTo>
                <a:lnTo>
                  <a:pt x="12691" y="5405"/>
                </a:lnTo>
                <a:lnTo>
                  <a:pt x="13160" y="5892"/>
                </a:lnTo>
                <a:lnTo>
                  <a:pt x="10835" y="8285"/>
                </a:lnTo>
                <a:lnTo>
                  <a:pt x="13105" y="10623"/>
                </a:lnTo>
                <a:lnTo>
                  <a:pt x="15424" y="8230"/>
                </a:lnTo>
                <a:lnTo>
                  <a:pt x="15886" y="8710"/>
                </a:lnTo>
                <a:lnTo>
                  <a:pt x="14720" y="13217"/>
                </a:lnTo>
                <a:lnTo>
                  <a:pt x="10448" y="13224"/>
                </a:lnTo>
                <a:lnTo>
                  <a:pt x="7198" y="16522"/>
                </a:lnTo>
                <a:lnTo>
                  <a:pt x="7626" y="16842"/>
                </a:lnTo>
                <a:lnTo>
                  <a:pt x="8067" y="17127"/>
                </a:lnTo>
                <a:lnTo>
                  <a:pt x="8530" y="17384"/>
                </a:lnTo>
                <a:lnTo>
                  <a:pt x="9013" y="17614"/>
                </a:lnTo>
                <a:lnTo>
                  <a:pt x="9510" y="17809"/>
                </a:lnTo>
                <a:lnTo>
                  <a:pt x="10013" y="17969"/>
                </a:lnTo>
                <a:lnTo>
                  <a:pt x="10538" y="18101"/>
                </a:lnTo>
                <a:lnTo>
                  <a:pt x="11076" y="18191"/>
                </a:lnTo>
                <a:lnTo>
                  <a:pt x="11621" y="18247"/>
                </a:lnTo>
                <a:lnTo>
                  <a:pt x="12173" y="18261"/>
                </a:lnTo>
                <a:lnTo>
                  <a:pt x="12767" y="18240"/>
                </a:lnTo>
                <a:lnTo>
                  <a:pt x="13346" y="18177"/>
                </a:lnTo>
                <a:lnTo>
                  <a:pt x="13919" y="18073"/>
                </a:lnTo>
                <a:lnTo>
                  <a:pt x="14471" y="17934"/>
                </a:lnTo>
                <a:lnTo>
                  <a:pt x="15016" y="17739"/>
                </a:lnTo>
                <a:lnTo>
                  <a:pt x="15534" y="17523"/>
                </a:lnTo>
                <a:lnTo>
                  <a:pt x="16038" y="17273"/>
                </a:lnTo>
                <a:lnTo>
                  <a:pt x="16521" y="16981"/>
                </a:lnTo>
                <a:lnTo>
                  <a:pt x="16983" y="16661"/>
                </a:lnTo>
                <a:lnTo>
                  <a:pt x="17432" y="16306"/>
                </a:lnTo>
                <a:lnTo>
                  <a:pt x="17846" y="15930"/>
                </a:lnTo>
                <a:lnTo>
                  <a:pt x="17404" y="16083"/>
                </a:lnTo>
                <a:lnTo>
                  <a:pt x="16956" y="16209"/>
                </a:lnTo>
                <a:lnTo>
                  <a:pt x="16473" y="16348"/>
                </a:lnTo>
                <a:lnTo>
                  <a:pt x="15769" y="16577"/>
                </a:lnTo>
                <a:lnTo>
                  <a:pt x="15555" y="16647"/>
                </a:lnTo>
                <a:lnTo>
                  <a:pt x="15341" y="16703"/>
                </a:lnTo>
                <a:lnTo>
                  <a:pt x="15141" y="16758"/>
                </a:lnTo>
                <a:lnTo>
                  <a:pt x="14947" y="16800"/>
                </a:lnTo>
                <a:lnTo>
                  <a:pt x="14775" y="16821"/>
                </a:lnTo>
                <a:lnTo>
                  <a:pt x="14602" y="16828"/>
                </a:lnTo>
                <a:lnTo>
                  <a:pt x="14458" y="16814"/>
                </a:lnTo>
                <a:lnTo>
                  <a:pt x="14333" y="16779"/>
                </a:lnTo>
                <a:lnTo>
                  <a:pt x="14223" y="16717"/>
                </a:lnTo>
                <a:lnTo>
                  <a:pt x="14126" y="16633"/>
                </a:lnTo>
                <a:lnTo>
                  <a:pt x="14078" y="16529"/>
                </a:lnTo>
                <a:lnTo>
                  <a:pt x="14071" y="16438"/>
                </a:lnTo>
                <a:lnTo>
                  <a:pt x="14099" y="16327"/>
                </a:lnTo>
                <a:lnTo>
                  <a:pt x="14161" y="16223"/>
                </a:lnTo>
                <a:lnTo>
                  <a:pt x="14257" y="16111"/>
                </a:lnTo>
                <a:lnTo>
                  <a:pt x="14368" y="15993"/>
                </a:lnTo>
                <a:lnTo>
                  <a:pt x="14499" y="15889"/>
                </a:lnTo>
                <a:lnTo>
                  <a:pt x="14651" y="15770"/>
                </a:lnTo>
                <a:lnTo>
                  <a:pt x="14803" y="15659"/>
                </a:lnTo>
                <a:lnTo>
                  <a:pt x="14961" y="15555"/>
                </a:lnTo>
                <a:lnTo>
                  <a:pt x="15127" y="15450"/>
                </a:lnTo>
                <a:lnTo>
                  <a:pt x="15279" y="15346"/>
                </a:lnTo>
                <a:lnTo>
                  <a:pt x="15431" y="15256"/>
                </a:lnTo>
                <a:lnTo>
                  <a:pt x="15569" y="15165"/>
                </a:lnTo>
                <a:lnTo>
                  <a:pt x="15679" y="15089"/>
                </a:lnTo>
                <a:lnTo>
                  <a:pt x="15776" y="15012"/>
                </a:lnTo>
                <a:lnTo>
                  <a:pt x="15852" y="14957"/>
                </a:lnTo>
                <a:lnTo>
                  <a:pt x="15900" y="14887"/>
                </a:lnTo>
                <a:lnTo>
                  <a:pt x="15955" y="14783"/>
                </a:lnTo>
                <a:lnTo>
                  <a:pt x="16010" y="14643"/>
                </a:lnTo>
                <a:lnTo>
                  <a:pt x="16072" y="14483"/>
                </a:lnTo>
                <a:lnTo>
                  <a:pt x="16128" y="14310"/>
                </a:lnTo>
                <a:lnTo>
                  <a:pt x="16190" y="14115"/>
                </a:lnTo>
                <a:lnTo>
                  <a:pt x="16252" y="13906"/>
                </a:lnTo>
                <a:lnTo>
                  <a:pt x="16362" y="13489"/>
                </a:lnTo>
                <a:lnTo>
                  <a:pt x="16417" y="13273"/>
                </a:lnTo>
                <a:lnTo>
                  <a:pt x="16466" y="13071"/>
                </a:lnTo>
                <a:lnTo>
                  <a:pt x="16507" y="12877"/>
                </a:lnTo>
                <a:lnTo>
                  <a:pt x="16548" y="12703"/>
                </a:lnTo>
                <a:lnTo>
                  <a:pt x="16583" y="12550"/>
                </a:lnTo>
                <a:lnTo>
                  <a:pt x="16618" y="12424"/>
                </a:lnTo>
                <a:lnTo>
                  <a:pt x="16638" y="12327"/>
                </a:lnTo>
                <a:lnTo>
                  <a:pt x="16652" y="12264"/>
                </a:lnTo>
                <a:lnTo>
                  <a:pt x="16652" y="12243"/>
                </a:lnTo>
                <a:lnTo>
                  <a:pt x="16666" y="12230"/>
                </a:lnTo>
                <a:lnTo>
                  <a:pt x="16693" y="12181"/>
                </a:lnTo>
                <a:lnTo>
                  <a:pt x="16728" y="12097"/>
                </a:lnTo>
                <a:lnTo>
                  <a:pt x="16769" y="12000"/>
                </a:lnTo>
                <a:lnTo>
                  <a:pt x="16818" y="11875"/>
                </a:lnTo>
                <a:lnTo>
                  <a:pt x="16866" y="11736"/>
                </a:lnTo>
                <a:lnTo>
                  <a:pt x="16907" y="11576"/>
                </a:lnTo>
                <a:lnTo>
                  <a:pt x="16935" y="11409"/>
                </a:lnTo>
                <a:lnTo>
                  <a:pt x="16949" y="11228"/>
                </a:lnTo>
                <a:lnTo>
                  <a:pt x="16942" y="11047"/>
                </a:lnTo>
                <a:lnTo>
                  <a:pt x="16914" y="10866"/>
                </a:lnTo>
                <a:lnTo>
                  <a:pt x="16852" y="10678"/>
                </a:lnTo>
                <a:lnTo>
                  <a:pt x="16811" y="10518"/>
                </a:lnTo>
                <a:lnTo>
                  <a:pt x="16811" y="10358"/>
                </a:lnTo>
                <a:lnTo>
                  <a:pt x="16845" y="10198"/>
                </a:lnTo>
                <a:lnTo>
                  <a:pt x="16907" y="10031"/>
                </a:lnTo>
                <a:lnTo>
                  <a:pt x="16990" y="9864"/>
                </a:lnTo>
                <a:lnTo>
                  <a:pt x="17094" y="9697"/>
                </a:lnTo>
                <a:lnTo>
                  <a:pt x="17328" y="9363"/>
                </a:lnTo>
                <a:lnTo>
                  <a:pt x="17453" y="9197"/>
                </a:lnTo>
                <a:lnTo>
                  <a:pt x="17570" y="9030"/>
                </a:lnTo>
                <a:lnTo>
                  <a:pt x="17673" y="8870"/>
                </a:lnTo>
                <a:lnTo>
                  <a:pt x="17763" y="8710"/>
                </a:lnTo>
                <a:lnTo>
                  <a:pt x="17832" y="8543"/>
                </a:lnTo>
                <a:lnTo>
                  <a:pt x="17873" y="8390"/>
                </a:lnTo>
                <a:lnTo>
                  <a:pt x="17887" y="8216"/>
                </a:lnTo>
                <a:lnTo>
                  <a:pt x="17880" y="8021"/>
                </a:lnTo>
                <a:lnTo>
                  <a:pt x="17860" y="7798"/>
                </a:lnTo>
                <a:lnTo>
                  <a:pt x="17825" y="7569"/>
                </a:lnTo>
                <a:lnTo>
                  <a:pt x="17777" y="7318"/>
                </a:lnTo>
                <a:lnTo>
                  <a:pt x="17722" y="7075"/>
                </a:lnTo>
                <a:lnTo>
                  <a:pt x="17653" y="6838"/>
                </a:lnTo>
                <a:lnTo>
                  <a:pt x="17584" y="6595"/>
                </a:lnTo>
                <a:lnTo>
                  <a:pt x="17501" y="6372"/>
                </a:lnTo>
                <a:lnTo>
                  <a:pt x="17418" y="6177"/>
                </a:lnTo>
                <a:lnTo>
                  <a:pt x="17328" y="5997"/>
                </a:lnTo>
                <a:lnTo>
                  <a:pt x="17239" y="5850"/>
                </a:lnTo>
                <a:lnTo>
                  <a:pt x="17149" y="5739"/>
                </a:lnTo>
                <a:lnTo>
                  <a:pt x="17059" y="5670"/>
                </a:lnTo>
                <a:lnTo>
                  <a:pt x="16963" y="5607"/>
                </a:lnTo>
                <a:lnTo>
                  <a:pt x="16845" y="5530"/>
                </a:lnTo>
                <a:lnTo>
                  <a:pt x="16714" y="5419"/>
                </a:lnTo>
                <a:lnTo>
                  <a:pt x="16555" y="5301"/>
                </a:lnTo>
                <a:lnTo>
                  <a:pt x="16397" y="5162"/>
                </a:lnTo>
                <a:lnTo>
                  <a:pt x="16224" y="5009"/>
                </a:lnTo>
                <a:lnTo>
                  <a:pt x="16031" y="4849"/>
                </a:lnTo>
                <a:lnTo>
                  <a:pt x="15845" y="4682"/>
                </a:lnTo>
                <a:lnTo>
                  <a:pt x="15644" y="4522"/>
                </a:lnTo>
                <a:lnTo>
                  <a:pt x="15444" y="4355"/>
                </a:lnTo>
                <a:lnTo>
                  <a:pt x="15237" y="4195"/>
                </a:lnTo>
                <a:lnTo>
                  <a:pt x="15037" y="4049"/>
                </a:lnTo>
                <a:lnTo>
                  <a:pt x="14830" y="3917"/>
                </a:lnTo>
                <a:lnTo>
                  <a:pt x="14637" y="3791"/>
                </a:lnTo>
                <a:lnTo>
                  <a:pt x="14499" y="3687"/>
                </a:lnTo>
                <a:lnTo>
                  <a:pt x="14375" y="3555"/>
                </a:lnTo>
                <a:lnTo>
                  <a:pt x="14264" y="3402"/>
                </a:lnTo>
                <a:lnTo>
                  <a:pt x="14154" y="3207"/>
                </a:lnTo>
                <a:lnTo>
                  <a:pt x="14064" y="2998"/>
                </a:lnTo>
                <a:lnTo>
                  <a:pt x="13981" y="2783"/>
                </a:lnTo>
                <a:lnTo>
                  <a:pt x="13905" y="2546"/>
                </a:lnTo>
                <a:lnTo>
                  <a:pt x="13836" y="2296"/>
                </a:lnTo>
                <a:lnTo>
                  <a:pt x="13767" y="2052"/>
                </a:lnTo>
                <a:lnTo>
                  <a:pt x="13719" y="1802"/>
                </a:lnTo>
                <a:lnTo>
                  <a:pt x="13636" y="1329"/>
                </a:lnTo>
                <a:lnTo>
                  <a:pt x="13160" y="1259"/>
                </a:lnTo>
                <a:lnTo>
                  <a:pt x="12670" y="1210"/>
                </a:lnTo>
                <a:lnTo>
                  <a:pt x="12166" y="1197"/>
                </a:lnTo>
                <a:close/>
                <a:moveTo>
                  <a:pt x="12173" y="0"/>
                </a:moveTo>
                <a:lnTo>
                  <a:pt x="12822" y="28"/>
                </a:lnTo>
                <a:lnTo>
                  <a:pt x="13457" y="90"/>
                </a:lnTo>
                <a:lnTo>
                  <a:pt x="14071" y="202"/>
                </a:lnTo>
                <a:lnTo>
                  <a:pt x="14678" y="348"/>
                </a:lnTo>
                <a:lnTo>
                  <a:pt x="15265" y="543"/>
                </a:lnTo>
                <a:lnTo>
                  <a:pt x="15838" y="765"/>
                </a:lnTo>
                <a:lnTo>
                  <a:pt x="16390" y="1037"/>
                </a:lnTo>
                <a:lnTo>
                  <a:pt x="16921" y="1329"/>
                </a:lnTo>
                <a:lnTo>
                  <a:pt x="17439" y="1663"/>
                </a:lnTo>
                <a:lnTo>
                  <a:pt x="17929" y="2024"/>
                </a:lnTo>
                <a:lnTo>
                  <a:pt x="18391" y="2428"/>
                </a:lnTo>
                <a:lnTo>
                  <a:pt x="18833" y="2852"/>
                </a:lnTo>
                <a:lnTo>
                  <a:pt x="19247" y="3311"/>
                </a:lnTo>
                <a:lnTo>
                  <a:pt x="19626" y="3791"/>
                </a:lnTo>
                <a:lnTo>
                  <a:pt x="19985" y="4299"/>
                </a:lnTo>
                <a:lnTo>
                  <a:pt x="20310" y="4828"/>
                </a:lnTo>
                <a:lnTo>
                  <a:pt x="20592" y="5377"/>
                </a:lnTo>
                <a:lnTo>
                  <a:pt x="20855" y="5941"/>
                </a:lnTo>
                <a:lnTo>
                  <a:pt x="21076" y="6539"/>
                </a:lnTo>
                <a:lnTo>
                  <a:pt x="21262" y="7144"/>
                </a:lnTo>
                <a:lnTo>
                  <a:pt x="21400" y="7770"/>
                </a:lnTo>
                <a:lnTo>
                  <a:pt x="21510" y="8417"/>
                </a:lnTo>
                <a:lnTo>
                  <a:pt x="21579" y="9071"/>
                </a:lnTo>
                <a:lnTo>
                  <a:pt x="21600" y="9732"/>
                </a:lnTo>
                <a:lnTo>
                  <a:pt x="21579" y="10393"/>
                </a:lnTo>
                <a:lnTo>
                  <a:pt x="21517" y="11047"/>
                </a:lnTo>
                <a:lnTo>
                  <a:pt x="21407" y="11687"/>
                </a:lnTo>
                <a:lnTo>
                  <a:pt x="21262" y="12320"/>
                </a:lnTo>
                <a:lnTo>
                  <a:pt x="21082" y="12925"/>
                </a:lnTo>
                <a:lnTo>
                  <a:pt x="20855" y="13517"/>
                </a:lnTo>
                <a:lnTo>
                  <a:pt x="20599" y="14087"/>
                </a:lnTo>
                <a:lnTo>
                  <a:pt x="20310" y="14637"/>
                </a:lnTo>
                <a:lnTo>
                  <a:pt x="19985" y="15165"/>
                </a:lnTo>
                <a:lnTo>
                  <a:pt x="19633" y="15673"/>
                </a:lnTo>
                <a:lnTo>
                  <a:pt x="19247" y="16153"/>
                </a:lnTo>
                <a:lnTo>
                  <a:pt x="18833" y="16612"/>
                </a:lnTo>
                <a:lnTo>
                  <a:pt x="18398" y="17037"/>
                </a:lnTo>
                <a:lnTo>
                  <a:pt x="17929" y="17433"/>
                </a:lnTo>
                <a:lnTo>
                  <a:pt x="17446" y="17802"/>
                </a:lnTo>
                <a:lnTo>
                  <a:pt x="16928" y="18136"/>
                </a:lnTo>
                <a:lnTo>
                  <a:pt x="16397" y="18428"/>
                </a:lnTo>
                <a:lnTo>
                  <a:pt x="15845" y="18699"/>
                </a:lnTo>
                <a:lnTo>
                  <a:pt x="15265" y="18922"/>
                </a:lnTo>
                <a:lnTo>
                  <a:pt x="14678" y="19110"/>
                </a:lnTo>
                <a:lnTo>
                  <a:pt x="14071" y="19263"/>
                </a:lnTo>
                <a:lnTo>
                  <a:pt x="13457" y="19374"/>
                </a:lnTo>
                <a:lnTo>
                  <a:pt x="12822" y="19437"/>
                </a:lnTo>
                <a:lnTo>
                  <a:pt x="12173" y="19457"/>
                </a:lnTo>
                <a:lnTo>
                  <a:pt x="11587" y="19443"/>
                </a:lnTo>
                <a:lnTo>
                  <a:pt x="10993" y="19388"/>
                </a:lnTo>
                <a:lnTo>
                  <a:pt x="10427" y="19297"/>
                </a:lnTo>
                <a:lnTo>
                  <a:pt x="9868" y="19165"/>
                </a:lnTo>
                <a:lnTo>
                  <a:pt x="9316" y="19005"/>
                </a:lnTo>
                <a:lnTo>
                  <a:pt x="8785" y="18810"/>
                </a:lnTo>
                <a:lnTo>
                  <a:pt x="8267" y="18574"/>
                </a:lnTo>
                <a:lnTo>
                  <a:pt x="7764" y="18323"/>
                </a:lnTo>
                <a:lnTo>
                  <a:pt x="7281" y="18031"/>
                </a:lnTo>
                <a:lnTo>
                  <a:pt x="6811" y="17718"/>
                </a:lnTo>
                <a:lnTo>
                  <a:pt x="6363" y="17377"/>
                </a:lnTo>
                <a:lnTo>
                  <a:pt x="2650" y="21155"/>
                </a:lnTo>
                <a:lnTo>
                  <a:pt x="2636" y="21141"/>
                </a:lnTo>
                <a:lnTo>
                  <a:pt x="2457" y="21294"/>
                </a:lnTo>
                <a:lnTo>
                  <a:pt x="2270" y="21419"/>
                </a:lnTo>
                <a:lnTo>
                  <a:pt x="2070" y="21503"/>
                </a:lnTo>
                <a:lnTo>
                  <a:pt x="1863" y="21572"/>
                </a:lnTo>
                <a:lnTo>
                  <a:pt x="1642" y="21600"/>
                </a:lnTo>
                <a:lnTo>
                  <a:pt x="1435" y="21593"/>
                </a:lnTo>
                <a:lnTo>
                  <a:pt x="1215" y="21565"/>
                </a:lnTo>
                <a:lnTo>
                  <a:pt x="1008" y="21496"/>
                </a:lnTo>
                <a:lnTo>
                  <a:pt x="807" y="21412"/>
                </a:lnTo>
                <a:lnTo>
                  <a:pt x="621" y="21287"/>
                </a:lnTo>
                <a:lnTo>
                  <a:pt x="449" y="21127"/>
                </a:lnTo>
                <a:lnTo>
                  <a:pt x="304" y="20953"/>
                </a:lnTo>
                <a:lnTo>
                  <a:pt x="179" y="20758"/>
                </a:lnTo>
                <a:lnTo>
                  <a:pt x="90" y="20557"/>
                </a:lnTo>
                <a:lnTo>
                  <a:pt x="28" y="20341"/>
                </a:lnTo>
                <a:lnTo>
                  <a:pt x="0" y="20118"/>
                </a:lnTo>
                <a:lnTo>
                  <a:pt x="0" y="19896"/>
                </a:lnTo>
                <a:lnTo>
                  <a:pt x="28" y="19673"/>
                </a:lnTo>
                <a:lnTo>
                  <a:pt x="83" y="19457"/>
                </a:lnTo>
                <a:lnTo>
                  <a:pt x="173" y="19249"/>
                </a:lnTo>
                <a:lnTo>
                  <a:pt x="297" y="19054"/>
                </a:lnTo>
                <a:lnTo>
                  <a:pt x="442" y="18873"/>
                </a:lnTo>
                <a:lnTo>
                  <a:pt x="428" y="18866"/>
                </a:lnTo>
                <a:lnTo>
                  <a:pt x="4258" y="14977"/>
                </a:lnTo>
                <a:lnTo>
                  <a:pt x="3954" y="14463"/>
                </a:lnTo>
                <a:lnTo>
                  <a:pt x="3685" y="13927"/>
                </a:lnTo>
                <a:lnTo>
                  <a:pt x="3450" y="13377"/>
                </a:lnTo>
                <a:lnTo>
                  <a:pt x="3237" y="12807"/>
                </a:lnTo>
                <a:lnTo>
                  <a:pt x="3071" y="12216"/>
                </a:lnTo>
                <a:lnTo>
                  <a:pt x="2933" y="11617"/>
                </a:lnTo>
                <a:lnTo>
                  <a:pt x="2836" y="10998"/>
                </a:lnTo>
                <a:lnTo>
                  <a:pt x="2774" y="10365"/>
                </a:lnTo>
                <a:lnTo>
                  <a:pt x="2753" y="9732"/>
                </a:lnTo>
                <a:lnTo>
                  <a:pt x="2774" y="9071"/>
                </a:lnTo>
                <a:lnTo>
                  <a:pt x="2836" y="8417"/>
                </a:lnTo>
                <a:lnTo>
                  <a:pt x="2940" y="7770"/>
                </a:lnTo>
                <a:lnTo>
                  <a:pt x="3092" y="7144"/>
                </a:lnTo>
                <a:lnTo>
                  <a:pt x="3271" y="6539"/>
                </a:lnTo>
                <a:lnTo>
                  <a:pt x="3499" y="5941"/>
                </a:lnTo>
                <a:lnTo>
                  <a:pt x="3747" y="5377"/>
                </a:lnTo>
                <a:lnTo>
                  <a:pt x="4037" y="4828"/>
                </a:lnTo>
                <a:lnTo>
                  <a:pt x="4368" y="4299"/>
                </a:lnTo>
                <a:lnTo>
                  <a:pt x="4720" y="3791"/>
                </a:lnTo>
                <a:lnTo>
                  <a:pt x="5107" y="3311"/>
                </a:lnTo>
                <a:lnTo>
                  <a:pt x="5514" y="2852"/>
                </a:lnTo>
                <a:lnTo>
                  <a:pt x="5956" y="2428"/>
                </a:lnTo>
                <a:lnTo>
                  <a:pt x="6418" y="2024"/>
                </a:lnTo>
                <a:lnTo>
                  <a:pt x="6908" y="1663"/>
                </a:lnTo>
                <a:lnTo>
                  <a:pt x="7425" y="1329"/>
                </a:lnTo>
                <a:lnTo>
                  <a:pt x="7957" y="1037"/>
                </a:lnTo>
                <a:lnTo>
                  <a:pt x="8509" y="765"/>
                </a:lnTo>
                <a:lnTo>
                  <a:pt x="9089" y="543"/>
                </a:lnTo>
                <a:lnTo>
                  <a:pt x="9675" y="348"/>
                </a:lnTo>
                <a:lnTo>
                  <a:pt x="10282" y="202"/>
                </a:lnTo>
                <a:lnTo>
                  <a:pt x="10897" y="90"/>
                </a:lnTo>
                <a:lnTo>
                  <a:pt x="11532" y="28"/>
                </a:lnTo>
                <a:lnTo>
                  <a:pt x="12173" y="0"/>
                </a:lnTo>
                <a:close/>
              </a:path>
            </a:pathLst>
          </a:custGeom>
          <a:solidFill>
            <a:schemeClr val="accent2"/>
          </a:solidFill>
          <a:ln w="12700">
            <a:miter lim="400000"/>
          </a:ln>
        </p:spPr>
        <p:txBody>
          <a:bodyPr lIns="0" tIns="0" rIns="0" bIns="0"/>
          <a:lstStyle/>
          <a:p>
            <a:pPr>
              <a:defRPr sz="1900">
                <a:latin typeface="Proxima Nova"/>
                <a:ea typeface="Proxima Nova"/>
                <a:cs typeface="Proxima Nova"/>
                <a:sym typeface="Proxima Nova"/>
              </a:defRPr>
            </a:pPr>
          </a:p>
        </p:txBody>
      </p:sp>
      <p:grpSp>
        <p:nvGrpSpPr>
          <p:cNvPr id="349" name="Google Shape;110;p19"/>
          <p:cNvGrpSpPr/>
          <p:nvPr/>
        </p:nvGrpSpPr>
        <p:grpSpPr>
          <a:xfrm>
            <a:off x="662466" y="2565499"/>
            <a:ext cx="1085701" cy="234901"/>
            <a:chOff x="0" y="0"/>
            <a:chExt cx="1085700" cy="234900"/>
          </a:xfrm>
        </p:grpSpPr>
        <p:sp>
          <p:nvSpPr>
            <p:cNvPr id="347" name="Rectangle"/>
            <p:cNvSpPr/>
            <p:nvPr/>
          </p:nvSpPr>
          <p:spPr>
            <a:xfrm>
              <a:off x="-1" y="-1"/>
              <a:ext cx="1085702" cy="234902"/>
            </a:xfrm>
            <a:prstGeom prst="rect">
              <a:avLst/>
            </a:prstGeom>
            <a:solidFill>
              <a:srgbClr val="F57F25"/>
            </a:solidFill>
            <a:ln w="12700" cap="flat">
              <a:noFill/>
              <a:miter lim="400000"/>
            </a:ln>
            <a:effectLst/>
          </p:spPr>
          <p:txBody>
            <a:bodyPr wrap="square" lIns="0" tIns="0" rIns="0" bIns="0" numCol="1" anchor="ctr">
              <a:noAutofit/>
            </a:bodyPr>
            <a:lstStyle/>
            <a:p>
              <a:pPr algn="ctr">
                <a:defRPr sz="900">
                  <a:solidFill>
                    <a:srgbClr val="FFFFFF"/>
                  </a:solidFill>
                  <a:latin typeface="Proxima Nova"/>
                  <a:ea typeface="Proxima Nova"/>
                  <a:cs typeface="Proxima Nova"/>
                  <a:sym typeface="Proxima Nova"/>
                </a:defRPr>
              </a:pPr>
            </a:p>
          </p:txBody>
        </p:sp>
        <p:sp>
          <p:nvSpPr>
            <p:cNvPr id="348" name="Workshop"/>
            <p:cNvSpPr txBox="1"/>
            <p:nvPr/>
          </p:nvSpPr>
          <p:spPr>
            <a:xfrm>
              <a:off x="45724" y="1900"/>
              <a:ext cx="994251"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900">
                  <a:solidFill>
                    <a:srgbClr val="FFFFFF"/>
                  </a:solidFill>
                  <a:latin typeface="Proxima Nova"/>
                  <a:ea typeface="Proxima Nova"/>
                  <a:cs typeface="Proxima Nova"/>
                  <a:sym typeface="Proxima Nova"/>
                </a:defRPr>
              </a:lvl1pPr>
            </a:lstStyle>
            <a:p>
              <a:pPr/>
              <a:r>
                <a:t>Workshop</a:t>
              </a:r>
            </a:p>
          </p:txBody>
        </p:sp>
      </p:grpSp>
      <p:grpSp>
        <p:nvGrpSpPr>
          <p:cNvPr id="352" name="Google Shape;111;p19"/>
          <p:cNvGrpSpPr/>
          <p:nvPr/>
        </p:nvGrpSpPr>
        <p:grpSpPr>
          <a:xfrm>
            <a:off x="662466" y="3160833"/>
            <a:ext cx="1085701" cy="234901"/>
            <a:chOff x="0" y="0"/>
            <a:chExt cx="1085700" cy="234900"/>
          </a:xfrm>
        </p:grpSpPr>
        <p:sp>
          <p:nvSpPr>
            <p:cNvPr id="350" name="Rectangle"/>
            <p:cNvSpPr/>
            <p:nvPr/>
          </p:nvSpPr>
          <p:spPr>
            <a:xfrm>
              <a:off x="-1" y="-1"/>
              <a:ext cx="1085702" cy="234902"/>
            </a:xfrm>
            <a:prstGeom prst="rect">
              <a:avLst/>
            </a:prstGeom>
            <a:solidFill>
              <a:srgbClr val="F57F25"/>
            </a:solidFill>
            <a:ln w="12700" cap="flat">
              <a:noFill/>
              <a:miter lim="400000"/>
            </a:ln>
            <a:effectLst/>
          </p:spPr>
          <p:txBody>
            <a:bodyPr wrap="square" lIns="0" tIns="0" rIns="0" bIns="0" numCol="1" anchor="ctr">
              <a:noAutofit/>
            </a:bodyPr>
            <a:lstStyle/>
            <a:p>
              <a:pPr algn="ctr">
                <a:defRPr sz="900">
                  <a:solidFill>
                    <a:srgbClr val="FFFFFF"/>
                  </a:solidFill>
                  <a:latin typeface="Proxima Nova"/>
                  <a:ea typeface="Proxima Nova"/>
                  <a:cs typeface="Proxima Nova"/>
                  <a:sym typeface="Proxima Nova"/>
                </a:defRPr>
              </a:pPr>
            </a:p>
          </p:txBody>
        </p:sp>
        <p:sp>
          <p:nvSpPr>
            <p:cNvPr id="351" name="Fast Track"/>
            <p:cNvSpPr txBox="1"/>
            <p:nvPr/>
          </p:nvSpPr>
          <p:spPr>
            <a:xfrm>
              <a:off x="45724" y="1900"/>
              <a:ext cx="994251"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900">
                  <a:solidFill>
                    <a:srgbClr val="FFFFFF"/>
                  </a:solidFill>
                  <a:latin typeface="Proxima Nova"/>
                  <a:ea typeface="Proxima Nova"/>
                  <a:cs typeface="Proxima Nova"/>
                  <a:sym typeface="Proxima Nova"/>
                </a:defRPr>
              </a:lvl1pPr>
            </a:lstStyle>
            <a:p>
              <a:pPr/>
              <a:r>
                <a:t>Fast Track</a:t>
              </a:r>
            </a:p>
          </p:txBody>
        </p:sp>
      </p:grpSp>
      <p:grpSp>
        <p:nvGrpSpPr>
          <p:cNvPr id="355" name="Google Shape;112;p19"/>
          <p:cNvGrpSpPr/>
          <p:nvPr/>
        </p:nvGrpSpPr>
        <p:grpSpPr>
          <a:xfrm>
            <a:off x="662466" y="3808700"/>
            <a:ext cx="1085701" cy="234901"/>
            <a:chOff x="0" y="0"/>
            <a:chExt cx="1085700" cy="234900"/>
          </a:xfrm>
        </p:grpSpPr>
        <p:sp>
          <p:nvSpPr>
            <p:cNvPr id="353" name="Rectangle"/>
            <p:cNvSpPr/>
            <p:nvPr/>
          </p:nvSpPr>
          <p:spPr>
            <a:xfrm>
              <a:off x="-1" y="-1"/>
              <a:ext cx="1085702" cy="234902"/>
            </a:xfrm>
            <a:prstGeom prst="rect">
              <a:avLst/>
            </a:prstGeom>
            <a:solidFill>
              <a:srgbClr val="F57F25"/>
            </a:solidFill>
            <a:ln w="12700" cap="flat">
              <a:noFill/>
              <a:miter lim="400000"/>
            </a:ln>
            <a:effectLst/>
          </p:spPr>
          <p:txBody>
            <a:bodyPr wrap="square" lIns="0" tIns="0" rIns="0" bIns="0" numCol="1" anchor="ctr">
              <a:noAutofit/>
            </a:bodyPr>
            <a:lstStyle/>
            <a:p>
              <a:pPr algn="ctr">
                <a:defRPr sz="900">
                  <a:solidFill>
                    <a:srgbClr val="FFFFFF"/>
                  </a:solidFill>
                  <a:latin typeface="Proxima Nova"/>
                  <a:ea typeface="Proxima Nova"/>
                  <a:cs typeface="Proxima Nova"/>
                  <a:sym typeface="Proxima Nova"/>
                </a:defRPr>
              </a:pPr>
            </a:p>
          </p:txBody>
        </p:sp>
        <p:sp>
          <p:nvSpPr>
            <p:cNvPr id="354" name="Learning Spike"/>
            <p:cNvSpPr txBox="1"/>
            <p:nvPr/>
          </p:nvSpPr>
          <p:spPr>
            <a:xfrm>
              <a:off x="45724" y="1900"/>
              <a:ext cx="994251"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900">
                  <a:solidFill>
                    <a:srgbClr val="FFFFFF"/>
                  </a:solidFill>
                  <a:latin typeface="Proxima Nova"/>
                  <a:ea typeface="Proxima Nova"/>
                  <a:cs typeface="Proxima Nova"/>
                  <a:sym typeface="Proxima Nova"/>
                </a:defRPr>
              </a:lvl1pPr>
            </a:lstStyle>
            <a:p>
              <a:pPr/>
              <a:r>
                <a:t>Learning Spike</a:t>
              </a:r>
            </a:p>
          </p:txBody>
        </p:sp>
      </p:grpSp>
      <p:grpSp>
        <p:nvGrpSpPr>
          <p:cNvPr id="358" name="Google Shape;113;p19"/>
          <p:cNvGrpSpPr/>
          <p:nvPr/>
        </p:nvGrpSpPr>
        <p:grpSpPr>
          <a:xfrm>
            <a:off x="662466" y="4469632"/>
            <a:ext cx="1085701" cy="234901"/>
            <a:chOff x="0" y="0"/>
            <a:chExt cx="1085700" cy="234900"/>
          </a:xfrm>
        </p:grpSpPr>
        <p:sp>
          <p:nvSpPr>
            <p:cNvPr id="356" name="Rectangle"/>
            <p:cNvSpPr/>
            <p:nvPr/>
          </p:nvSpPr>
          <p:spPr>
            <a:xfrm>
              <a:off x="-1" y="-1"/>
              <a:ext cx="1085702" cy="234902"/>
            </a:xfrm>
            <a:prstGeom prst="rect">
              <a:avLst/>
            </a:prstGeom>
            <a:solidFill>
              <a:srgbClr val="F57F25"/>
            </a:solidFill>
            <a:ln w="12700" cap="flat">
              <a:noFill/>
              <a:miter lim="400000"/>
            </a:ln>
            <a:effectLst/>
          </p:spPr>
          <p:txBody>
            <a:bodyPr wrap="square" lIns="0" tIns="0" rIns="0" bIns="0" numCol="1" anchor="ctr">
              <a:noAutofit/>
            </a:bodyPr>
            <a:lstStyle/>
            <a:p>
              <a:pPr algn="ctr">
                <a:defRPr sz="900">
                  <a:solidFill>
                    <a:srgbClr val="FFFFFF"/>
                  </a:solidFill>
                  <a:latin typeface="Proxima Nova"/>
                  <a:ea typeface="Proxima Nova"/>
                  <a:cs typeface="Proxima Nova"/>
                  <a:sym typeface="Proxima Nova"/>
                </a:defRPr>
              </a:pPr>
            </a:p>
          </p:txBody>
        </p:sp>
        <p:sp>
          <p:nvSpPr>
            <p:cNvPr id="357" name="Target Topics"/>
            <p:cNvSpPr txBox="1"/>
            <p:nvPr/>
          </p:nvSpPr>
          <p:spPr>
            <a:xfrm>
              <a:off x="45724" y="1900"/>
              <a:ext cx="994251"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900">
                  <a:solidFill>
                    <a:srgbClr val="FFFFFF"/>
                  </a:solidFill>
                  <a:latin typeface="Proxima Nova"/>
                  <a:ea typeface="Proxima Nova"/>
                  <a:cs typeface="Proxima Nova"/>
                  <a:sym typeface="Proxima Nova"/>
                </a:defRPr>
              </a:lvl1pPr>
            </a:lstStyle>
            <a:p>
              <a:pPr/>
              <a:r>
                <a:t>Target Topics</a:t>
              </a:r>
            </a:p>
          </p:txBody>
        </p:sp>
      </p:grpSp>
      <p:grpSp>
        <p:nvGrpSpPr>
          <p:cNvPr id="361" name="Google Shape;114;p19"/>
          <p:cNvGrpSpPr/>
          <p:nvPr/>
        </p:nvGrpSpPr>
        <p:grpSpPr>
          <a:xfrm>
            <a:off x="662466" y="5076833"/>
            <a:ext cx="1085701" cy="234901"/>
            <a:chOff x="0" y="0"/>
            <a:chExt cx="1085700" cy="234900"/>
          </a:xfrm>
        </p:grpSpPr>
        <p:sp>
          <p:nvSpPr>
            <p:cNvPr id="359" name="Rectangle"/>
            <p:cNvSpPr/>
            <p:nvPr/>
          </p:nvSpPr>
          <p:spPr>
            <a:xfrm>
              <a:off x="-1" y="-1"/>
              <a:ext cx="1085702" cy="234902"/>
            </a:xfrm>
            <a:prstGeom prst="rect">
              <a:avLst/>
            </a:prstGeom>
            <a:solidFill>
              <a:srgbClr val="F57F25"/>
            </a:solidFill>
            <a:ln w="12700" cap="flat">
              <a:noFill/>
              <a:miter lim="400000"/>
            </a:ln>
            <a:effectLst/>
          </p:spPr>
          <p:txBody>
            <a:bodyPr wrap="square" lIns="0" tIns="0" rIns="0" bIns="0" numCol="1" anchor="ctr">
              <a:noAutofit/>
            </a:bodyPr>
            <a:lstStyle/>
            <a:p>
              <a:pPr algn="ctr">
                <a:defRPr sz="900">
                  <a:solidFill>
                    <a:srgbClr val="FFFFFF"/>
                  </a:solidFill>
                  <a:latin typeface="Proxima Nova"/>
                  <a:ea typeface="Proxima Nova"/>
                  <a:cs typeface="Proxima Nova"/>
                  <a:sym typeface="Proxima Nova"/>
                </a:defRPr>
              </a:pPr>
            </a:p>
          </p:txBody>
        </p:sp>
        <p:sp>
          <p:nvSpPr>
            <p:cNvPr id="360" name="Hack-a-thon"/>
            <p:cNvSpPr txBox="1"/>
            <p:nvPr/>
          </p:nvSpPr>
          <p:spPr>
            <a:xfrm>
              <a:off x="45724" y="1900"/>
              <a:ext cx="994251" cy="231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ctr">
              <a:spAutoFit/>
            </a:bodyPr>
            <a:lstStyle>
              <a:lvl1pPr algn="ctr">
                <a:defRPr sz="900">
                  <a:solidFill>
                    <a:srgbClr val="FFFFFF"/>
                  </a:solidFill>
                  <a:latin typeface="Proxima Nova"/>
                  <a:ea typeface="Proxima Nova"/>
                  <a:cs typeface="Proxima Nova"/>
                  <a:sym typeface="Proxima Nova"/>
                </a:defRPr>
              </a:lvl1pPr>
            </a:lstStyle>
            <a:p>
              <a:pPr/>
              <a:r>
                <a:t>Hack-a-thon</a:t>
              </a:r>
            </a:p>
          </p:txBody>
        </p:sp>
      </p:gr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Break: 15 minutes"/>
          <p:cNvSpPr txBox="1"/>
          <p:nvPr>
            <p:ph type="title" idx="4294967295"/>
          </p:nvPr>
        </p:nvSpPr>
        <p:spPr>
          <a:xfrm>
            <a:off x="829208" y="385644"/>
            <a:ext cx="8797678" cy="908051"/>
          </a:xfrm>
          <a:prstGeom prst="rect">
            <a:avLst/>
          </a:prstGeom>
        </p:spPr>
        <p:txBody>
          <a:bodyPr/>
          <a:lstStyle>
            <a:lvl1pPr>
              <a:defRPr b="1">
                <a:latin typeface="Helvetica Neue"/>
                <a:ea typeface="Helvetica Neue"/>
                <a:cs typeface="Helvetica Neue"/>
                <a:sym typeface="Helvetica Neue"/>
              </a:defRPr>
            </a:lvl1pPr>
          </a:lstStyle>
          <a:p>
            <a:pPr/>
            <a:r>
              <a:t>Break: 15 minutes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Word2Vec"/>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Word2Vec</a:t>
            </a:r>
          </a:p>
        </p:txBody>
      </p:sp>
      <p:sp>
        <p:nvSpPr>
          <p:cNvPr id="599" name="Synonym expansion"/>
          <p:cNvSpPr txBox="1"/>
          <p:nvPr>
            <p:ph type="body" sz="quarter" idx="1"/>
          </p:nvPr>
        </p:nvSpPr>
        <p:spPr>
          <a:xfrm>
            <a:off x="1973263" y="4756150"/>
            <a:ext cx="4573298" cy="1336675"/>
          </a:xfrm>
          <a:prstGeom prst="rect">
            <a:avLst/>
          </a:prstGeom>
        </p:spPr>
        <p:txBody>
          <a:bodyPr/>
          <a:lstStyle/>
          <a:p>
            <a:pPr/>
            <a:r>
              <a:t>Synonym expansion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Google Shape;168;p26"/>
          <p:cNvSpPr txBox="1"/>
          <p:nvPr>
            <p:ph type="title"/>
          </p:nvPr>
        </p:nvSpPr>
        <p:spPr>
          <a:xfrm>
            <a:off x="984538" y="340021"/>
            <a:ext cx="11232002" cy="908101"/>
          </a:xfrm>
          <a:prstGeom prst="rect">
            <a:avLst/>
          </a:prstGeom>
        </p:spPr>
        <p:txBody>
          <a:bodyPr/>
          <a:lstStyle>
            <a:lvl1pPr>
              <a:defRPr b="1">
                <a:latin typeface="Helvetica Neue"/>
                <a:ea typeface="Helvetica Neue"/>
                <a:cs typeface="Helvetica Neue"/>
                <a:sym typeface="Helvetica Neue"/>
              </a:defRPr>
            </a:lvl1pPr>
          </a:lstStyle>
          <a:p>
            <a:pPr/>
            <a:r>
              <a:t>Agenda</a:t>
            </a:r>
          </a:p>
        </p:txBody>
      </p:sp>
      <p:sp>
        <p:nvSpPr>
          <p:cNvPr id="602" name="Google Shape;170;p26"/>
          <p:cNvSpPr txBox="1"/>
          <p:nvPr>
            <p:ph type="sldNum" sz="quarter" idx="2"/>
          </p:nvPr>
        </p:nvSpPr>
        <p:spPr>
          <a:xfrm>
            <a:off x="11591969" y="6529521"/>
            <a:ext cx="330059"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3" name="Línea"/>
          <p:cNvSpPr/>
          <p:nvPr/>
        </p:nvSpPr>
        <p:spPr>
          <a:xfrm>
            <a:off x="335145" y="3926726"/>
            <a:ext cx="11366942" cy="1"/>
          </a:xfrm>
          <a:prstGeom prst="line">
            <a:avLst/>
          </a:prstGeom>
          <a:ln w="25400">
            <a:solidFill>
              <a:srgbClr val="F57D24"/>
            </a:solidFill>
          </a:ln>
          <a:effectLst>
            <a:outerShdw sx="100000" sy="100000" kx="0" ky="0" algn="b" rotWithShape="0" blurRad="38100" dist="20000" dir="5400000">
              <a:srgbClr val="000000">
                <a:alpha val="38000"/>
              </a:srgbClr>
            </a:outerShdw>
          </a:effectLst>
        </p:spPr>
        <p:txBody>
          <a:bodyPr lIns="45718" tIns="45718" rIns="45718" bIns="45718"/>
          <a:lstStyle/>
          <a:p>
            <a:pPr>
              <a:defRPr>
                <a:solidFill>
                  <a:srgbClr val="D3002D"/>
                </a:solidFill>
              </a:defRPr>
            </a:pPr>
          </a:p>
        </p:txBody>
      </p:sp>
      <p:sp>
        <p:nvSpPr>
          <p:cNvPr id="604" name="Introduction…"/>
          <p:cNvSpPr/>
          <p:nvPr/>
        </p:nvSpPr>
        <p:spPr>
          <a:xfrm>
            <a:off x="185163" y="1522940"/>
            <a:ext cx="2671367"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418"/>
                </a:lnTo>
                <a:lnTo>
                  <a:pt x="13196" y="17418"/>
                </a:lnTo>
                <a:lnTo>
                  <a:pt x="14620" y="21600"/>
                </a:lnTo>
                <a:lnTo>
                  <a:pt x="16042" y="17418"/>
                </a:lnTo>
                <a:lnTo>
                  <a:pt x="21600" y="17418"/>
                </a:lnTo>
                <a:lnTo>
                  <a:pt x="21600" y="0"/>
                </a:lnTo>
                <a:lnTo>
                  <a:pt x="0" y="0"/>
                </a:lnTo>
                <a:close/>
              </a:path>
            </a:pathLst>
          </a:custGeom>
          <a:ln w="25400">
            <a:solidFill>
              <a:srgbClr val="F57D24">
                <a:alpha val="22157"/>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Introduction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Introductions</a:t>
            </a:r>
          </a:p>
          <a:p>
            <a:pPr marL="180473" indent="-180473">
              <a:buSzPct val="100000"/>
              <a:buChar char="•"/>
              <a:defRPr sz="1800">
                <a:latin typeface="Helvetica Neue Light"/>
                <a:ea typeface="Helvetica Neue Light"/>
                <a:cs typeface="Helvetica Neue Light"/>
                <a:sym typeface="Helvetica Neue Light"/>
              </a:defRPr>
            </a:pPr>
            <a:r>
              <a:t>Expectations</a:t>
            </a:r>
          </a:p>
          <a:p>
            <a:pPr marL="180473" indent="-180473">
              <a:buSzPct val="100000"/>
              <a:buChar char="•"/>
              <a:defRPr sz="1800">
                <a:latin typeface="Helvetica Neue Light"/>
                <a:ea typeface="Helvetica Neue Light"/>
                <a:cs typeface="Helvetica Neue Light"/>
                <a:sym typeface="Helvetica Neue Light"/>
              </a:defRPr>
            </a:pPr>
            <a:r>
              <a:t>Overview of Apache Solr</a:t>
            </a:r>
          </a:p>
          <a:p>
            <a:pPr marL="180473" indent="-180473">
              <a:buSzPct val="100000"/>
              <a:buChar char="•"/>
              <a:defRPr sz="1800">
                <a:latin typeface="Helvetica Neue Light"/>
                <a:ea typeface="Helvetica Neue Light"/>
                <a:cs typeface="Helvetica Neue Light"/>
                <a:sym typeface="Helvetica Neue Light"/>
              </a:defRPr>
            </a:pPr>
            <a:r>
              <a:t>What is Neural Search?</a:t>
            </a:r>
          </a:p>
        </p:txBody>
      </p:sp>
      <p:sp>
        <p:nvSpPr>
          <p:cNvPr id="605" name="Synonyms…"/>
          <p:cNvSpPr/>
          <p:nvPr/>
        </p:nvSpPr>
        <p:spPr>
          <a:xfrm>
            <a:off x="851437" y="3920631"/>
            <a:ext cx="2750741"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96" y="0"/>
                </a:moveTo>
                <a:lnTo>
                  <a:pt x="13638" y="4329"/>
                </a:lnTo>
                <a:lnTo>
                  <a:pt x="0" y="4329"/>
                </a:lnTo>
                <a:lnTo>
                  <a:pt x="0" y="21600"/>
                </a:lnTo>
                <a:lnTo>
                  <a:pt x="21600" y="21600"/>
                </a:lnTo>
                <a:lnTo>
                  <a:pt x="21600" y="4329"/>
                </a:lnTo>
                <a:lnTo>
                  <a:pt x="16352" y="4329"/>
                </a:lnTo>
                <a:lnTo>
                  <a:pt x="14996"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Synonyms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Neural Networks</a:t>
            </a:r>
          </a:p>
          <a:p>
            <a:pPr marL="180473" indent="-180473">
              <a:buSzPct val="100000"/>
              <a:buChar char="•"/>
              <a:defRPr sz="1800">
                <a:latin typeface="Helvetica Neue Light"/>
                <a:ea typeface="Helvetica Neue Light"/>
                <a:cs typeface="Helvetica Neue Light"/>
                <a:sym typeface="Helvetica Neue Light"/>
              </a:defRPr>
            </a:pPr>
            <a:r>
              <a:t>Word2vec</a:t>
            </a:r>
          </a:p>
          <a:p>
            <a:pPr marL="180473" indent="-180473">
              <a:buSzPct val="100000"/>
              <a:buChar char="•"/>
              <a:defRPr sz="1800">
                <a:latin typeface="Helvetica Neue Light"/>
                <a:ea typeface="Helvetica Neue Light"/>
                <a:cs typeface="Helvetica Neue Light"/>
                <a:sym typeface="Helvetica Neue Light"/>
              </a:defRPr>
            </a:pPr>
            <a:r>
              <a:t>CBOW and Skip-Gram</a:t>
            </a:r>
          </a:p>
        </p:txBody>
      </p:sp>
      <p:sp>
        <p:nvSpPr>
          <p:cNvPr id="606" name="Ranking…"/>
          <p:cNvSpPr/>
          <p:nvPr/>
        </p:nvSpPr>
        <p:spPr>
          <a:xfrm>
            <a:off x="3704490" y="1641041"/>
            <a:ext cx="3087688" cy="2294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059"/>
                </a:lnTo>
                <a:lnTo>
                  <a:pt x="3593" y="15059"/>
                </a:lnTo>
                <a:lnTo>
                  <a:pt x="4803" y="21600"/>
                </a:lnTo>
                <a:lnTo>
                  <a:pt x="6011" y="15059"/>
                </a:lnTo>
                <a:lnTo>
                  <a:pt x="21600" y="15059"/>
                </a:lnTo>
                <a:lnTo>
                  <a:pt x="21600" y="0"/>
                </a:lnTo>
                <a:lnTo>
                  <a:pt x="0"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Ranking</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Doc2Vec</a:t>
            </a:r>
          </a:p>
          <a:p>
            <a:pPr marL="180473" indent="-180473">
              <a:buSzPct val="100000"/>
              <a:buChar char="•"/>
              <a:defRPr sz="1800">
                <a:latin typeface="Helvetica Neue Light"/>
                <a:ea typeface="Helvetica Neue Light"/>
                <a:cs typeface="Helvetica Neue Light"/>
                <a:sym typeface="Helvetica Neue Light"/>
              </a:defRPr>
            </a:pPr>
            <a:r>
              <a:t>PD-DM and DBOW</a:t>
            </a:r>
          </a:p>
          <a:p>
            <a:pPr marL="180473" indent="-180473">
              <a:buSzPct val="100000"/>
              <a:buChar char="•"/>
              <a:defRPr sz="1800">
                <a:latin typeface="Helvetica Neue Light"/>
                <a:ea typeface="Helvetica Neue Light"/>
                <a:cs typeface="Helvetica Neue Light"/>
                <a:sym typeface="Helvetica Neue Light"/>
              </a:defRPr>
            </a:pPr>
            <a:r>
              <a:t>Learning to Rank</a:t>
            </a:r>
          </a:p>
        </p:txBody>
      </p:sp>
      <p:sp>
        <p:nvSpPr>
          <p:cNvPr id="607" name="Text Generation…"/>
          <p:cNvSpPr/>
          <p:nvPr/>
        </p:nvSpPr>
        <p:spPr>
          <a:xfrm>
            <a:off x="4552156" y="3941268"/>
            <a:ext cx="3087688" cy="2038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08" y="0"/>
                </a:moveTo>
                <a:lnTo>
                  <a:pt x="14898" y="4794"/>
                </a:lnTo>
                <a:lnTo>
                  <a:pt x="0" y="4794"/>
                </a:lnTo>
                <a:lnTo>
                  <a:pt x="0" y="21600"/>
                </a:lnTo>
                <a:lnTo>
                  <a:pt x="21600" y="21600"/>
                </a:lnTo>
                <a:lnTo>
                  <a:pt x="21600" y="4794"/>
                </a:lnTo>
                <a:lnTo>
                  <a:pt x="17319" y="4794"/>
                </a:lnTo>
                <a:lnTo>
                  <a:pt x="16108"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Text Generation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RNN</a:t>
            </a:r>
          </a:p>
          <a:p>
            <a:pPr marL="180473" indent="-180473">
              <a:buSzPct val="100000"/>
              <a:buChar char="•"/>
              <a:defRPr sz="1800">
                <a:latin typeface="Helvetica Neue Light"/>
                <a:ea typeface="Helvetica Neue Light"/>
                <a:cs typeface="Helvetica Neue Light"/>
                <a:sym typeface="Helvetica Neue Light"/>
              </a:defRPr>
            </a:pPr>
            <a:r>
              <a:t>GRU and LSTM</a:t>
            </a:r>
          </a:p>
          <a:p>
            <a:pPr marL="180473" indent="-180473">
              <a:buSzPct val="100000"/>
              <a:buChar char="•"/>
              <a:defRPr sz="1800">
                <a:latin typeface="Helvetica Neue Light"/>
                <a:ea typeface="Helvetica Neue Light"/>
                <a:cs typeface="Helvetica Neue Light"/>
                <a:sym typeface="Helvetica Neue Light"/>
              </a:defRPr>
            </a:pPr>
            <a:r>
              <a:t>Transformers</a:t>
            </a:r>
          </a:p>
        </p:txBody>
      </p:sp>
      <p:sp>
        <p:nvSpPr>
          <p:cNvPr id="608" name="NER…"/>
          <p:cNvSpPr/>
          <p:nvPr/>
        </p:nvSpPr>
        <p:spPr>
          <a:xfrm>
            <a:off x="7829844" y="1699792"/>
            <a:ext cx="3087689" cy="2271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766"/>
                </a:lnTo>
                <a:lnTo>
                  <a:pt x="4084" y="15766"/>
                </a:lnTo>
                <a:lnTo>
                  <a:pt x="5294" y="21600"/>
                </a:lnTo>
                <a:lnTo>
                  <a:pt x="6502" y="15766"/>
                </a:lnTo>
                <a:lnTo>
                  <a:pt x="21600" y="15766"/>
                </a:lnTo>
                <a:lnTo>
                  <a:pt x="21600" y="0"/>
                </a:lnTo>
                <a:lnTo>
                  <a:pt x="0"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NER</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Scapy NER</a:t>
            </a:r>
          </a:p>
          <a:p>
            <a:pPr marL="180473" indent="-180473">
              <a:buSzPct val="100000"/>
              <a:buChar char="•"/>
              <a:defRPr sz="1800">
                <a:latin typeface="Helvetica Neue Light"/>
                <a:ea typeface="Helvetica Neue Light"/>
                <a:cs typeface="Helvetica Neue Light"/>
                <a:sym typeface="Helvetica Neue Light"/>
              </a:defRPr>
            </a:pPr>
            <a:r>
              <a:t>BERT</a:t>
            </a:r>
          </a:p>
          <a:p>
            <a:pPr marL="180473" indent="-180473">
              <a:buSzPct val="100000"/>
              <a:buChar char="•"/>
              <a:defRPr sz="1800">
                <a:latin typeface="Helvetica Neue Light"/>
                <a:ea typeface="Helvetica Neue Light"/>
                <a:cs typeface="Helvetica Neue Light"/>
                <a:sym typeface="Helvetica Neue Light"/>
              </a:defRPr>
            </a:pPr>
          </a:p>
        </p:txBody>
      </p:sp>
      <p:sp>
        <p:nvSpPr>
          <p:cNvPr id="609" name="Next Steps…"/>
          <p:cNvSpPr/>
          <p:nvPr/>
        </p:nvSpPr>
        <p:spPr>
          <a:xfrm>
            <a:off x="8589822" y="3912887"/>
            <a:ext cx="3087688" cy="2081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35" y="0"/>
                </a:moveTo>
                <a:lnTo>
                  <a:pt x="5925" y="4391"/>
                </a:lnTo>
                <a:lnTo>
                  <a:pt x="0" y="4391"/>
                </a:lnTo>
                <a:lnTo>
                  <a:pt x="0" y="21600"/>
                </a:lnTo>
                <a:lnTo>
                  <a:pt x="21600" y="21600"/>
                </a:lnTo>
                <a:lnTo>
                  <a:pt x="21600" y="4391"/>
                </a:lnTo>
                <a:lnTo>
                  <a:pt x="8343" y="4391"/>
                </a:lnTo>
                <a:lnTo>
                  <a:pt x="7135"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Next Steps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Closing thoughts</a:t>
            </a:r>
          </a:p>
          <a:p>
            <a:pPr marL="180473" indent="-180473">
              <a:buSzPct val="100000"/>
              <a:buChar char="•"/>
              <a:defRPr sz="1800">
                <a:latin typeface="Helvetica Neue Light"/>
                <a:ea typeface="Helvetica Neue Light"/>
                <a:cs typeface="Helvetica Neue Light"/>
                <a:sym typeface="Helvetica Neue Light"/>
              </a:defRPr>
            </a:pPr>
          </a:p>
        </p:txBody>
      </p:sp>
      <p:sp>
        <p:nvSpPr>
          <p:cNvPr id="610" name="Rounded Rectangle"/>
          <p:cNvSpPr/>
          <p:nvPr/>
        </p:nvSpPr>
        <p:spPr>
          <a:xfrm>
            <a:off x="659355" y="4217507"/>
            <a:ext cx="3134906" cy="2218087"/>
          </a:xfrm>
          <a:prstGeom prst="roundRect">
            <a:avLst>
              <a:gd name="adj" fmla="val 16909"/>
            </a:avLst>
          </a:prstGeom>
          <a:ln w="50800">
            <a:solidFill>
              <a:srgbClr val="9BC850"/>
            </a:solidFill>
            <a:custDash>
              <a:ds d="200000" sp="200000"/>
            </a:custDash>
            <a:miter lim="400000"/>
          </a:ln>
        </p:spPr>
        <p:txBody>
          <a:bodyPr lIns="0" tIns="0" rIns="0" bIns="0"/>
          <a:lstStyle/>
          <a:p>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Synonym Expansion…"/>
          <p:cNvSpPr txBox="1"/>
          <p:nvPr>
            <p:ph type="body" sz="half" idx="1"/>
          </p:nvPr>
        </p:nvSpPr>
        <p:spPr>
          <a:xfrm>
            <a:off x="922541" y="1420720"/>
            <a:ext cx="5181601" cy="4781225"/>
          </a:xfrm>
          <a:prstGeom prst="rect">
            <a:avLst/>
          </a:prstGeom>
        </p:spPr>
        <p:txBody>
          <a:bodyPr anchor="ctr"/>
          <a:lstStyle/>
          <a:p>
            <a:pPr marL="320842" indent="-320842">
              <a:buClrTx/>
              <a:buSzPct val="100000"/>
              <a:buFontTx/>
              <a:buAutoNum type="arabicPeriod" startAt="1"/>
              <a:defRPr sz="2700"/>
            </a:pPr>
            <a:r>
              <a:t>Synonym Expansion</a:t>
            </a:r>
          </a:p>
          <a:p>
            <a:pPr marL="320842" indent="-320842">
              <a:buClrTx/>
              <a:buSzPct val="100000"/>
              <a:buFontTx/>
              <a:buAutoNum type="arabicPeriod" startAt="1"/>
              <a:defRPr sz="2700">
                <a:solidFill>
                  <a:srgbClr val="3F3F3F">
                    <a:alpha val="35603"/>
                  </a:srgbClr>
                </a:solidFill>
              </a:defRPr>
            </a:pPr>
            <a:r>
              <a:t>Reranking results</a:t>
            </a:r>
          </a:p>
          <a:p>
            <a:pPr marL="320842" indent="-320842">
              <a:buClrTx/>
              <a:buSzPct val="100000"/>
              <a:buFontTx/>
              <a:buAutoNum type="arabicPeriod" startAt="1"/>
              <a:defRPr sz="2700">
                <a:solidFill>
                  <a:srgbClr val="3F3F3F">
                    <a:alpha val="35603"/>
                  </a:srgbClr>
                </a:solidFill>
              </a:defRPr>
            </a:pPr>
            <a:r>
              <a:t>Alternative Queries</a:t>
            </a:r>
          </a:p>
          <a:p>
            <a:pPr marL="320842" indent="-320842">
              <a:buClrTx/>
              <a:buSzPct val="100000"/>
              <a:buFontTx/>
              <a:buAutoNum type="arabicPeriod" startAt="1"/>
              <a:defRPr sz="2700">
                <a:solidFill>
                  <a:srgbClr val="3F3F3F">
                    <a:alpha val="35603"/>
                  </a:srgbClr>
                </a:solidFill>
              </a:defRPr>
            </a:pPr>
            <a:r>
              <a:t>NER</a:t>
            </a:r>
          </a:p>
        </p:txBody>
      </p:sp>
      <p:sp>
        <p:nvSpPr>
          <p:cNvPr id="6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6" name="Data"/>
          <p:cNvSpPr/>
          <p:nvPr/>
        </p:nvSpPr>
        <p:spPr>
          <a:xfrm>
            <a:off x="6611174" y="2080858"/>
            <a:ext cx="1270001" cy="585508"/>
          </a:xfrm>
          <a:prstGeom prst="roundRect">
            <a:avLst>
              <a:gd name="adj" fmla="val 32536"/>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Data</a:t>
            </a:r>
          </a:p>
        </p:txBody>
      </p:sp>
      <p:sp>
        <p:nvSpPr>
          <p:cNvPr id="617" name="Search Engine"/>
          <p:cNvSpPr/>
          <p:nvPr/>
        </p:nvSpPr>
        <p:spPr>
          <a:xfrm>
            <a:off x="10026362" y="3302947"/>
            <a:ext cx="1270001" cy="1016770"/>
          </a:xfrm>
          <a:prstGeom prst="rect">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Search Engine</a:t>
            </a:r>
          </a:p>
        </p:txBody>
      </p:sp>
      <p:sp>
        <p:nvSpPr>
          <p:cNvPr id="618" name="Query"/>
          <p:cNvSpPr/>
          <p:nvPr/>
        </p:nvSpPr>
        <p:spPr>
          <a:xfrm>
            <a:off x="6611174" y="5107315"/>
            <a:ext cx="1270001" cy="585508"/>
          </a:xfrm>
          <a:prstGeom prst="roundRect">
            <a:avLst>
              <a:gd name="adj" fmla="val 32536"/>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Query</a:t>
            </a:r>
          </a:p>
        </p:txBody>
      </p:sp>
      <p:sp>
        <p:nvSpPr>
          <p:cNvPr id="619" name="What are we going to do now?"/>
          <p:cNvSpPr txBox="1"/>
          <p:nvPr>
            <p:ph type="title"/>
          </p:nvPr>
        </p:nvSpPr>
        <p:spPr>
          <a:xfrm>
            <a:off x="952496" y="323999"/>
            <a:ext cx="11232001" cy="908051"/>
          </a:xfrm>
          <a:prstGeom prst="rect">
            <a:avLst/>
          </a:prstGeom>
        </p:spPr>
        <p:txBody>
          <a:bodyPr/>
          <a:lstStyle>
            <a:lvl1pPr>
              <a:defRPr b="1">
                <a:latin typeface="Helvetica Neue"/>
                <a:ea typeface="Helvetica Neue"/>
                <a:cs typeface="Helvetica Neue"/>
                <a:sym typeface="Helvetica Neue"/>
              </a:defRPr>
            </a:lvl1pPr>
          </a:lstStyle>
          <a:p>
            <a:pPr/>
            <a:r>
              <a:t>What are we going to do now?</a:t>
            </a:r>
          </a:p>
        </p:txBody>
      </p:sp>
      <p:sp>
        <p:nvSpPr>
          <p:cNvPr id="620" name="Line"/>
          <p:cNvSpPr/>
          <p:nvPr/>
        </p:nvSpPr>
        <p:spPr>
          <a:xfrm>
            <a:off x="8028262" y="2542900"/>
            <a:ext cx="1856892" cy="1042148"/>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21" name="Line"/>
          <p:cNvSpPr/>
          <p:nvPr/>
        </p:nvSpPr>
        <p:spPr>
          <a:xfrm flipV="1">
            <a:off x="8028263" y="4199606"/>
            <a:ext cx="1858237" cy="1285197"/>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22" name="Index"/>
          <p:cNvSpPr txBox="1"/>
          <p:nvPr/>
        </p:nvSpPr>
        <p:spPr>
          <a:xfrm>
            <a:off x="8784209" y="2729374"/>
            <a:ext cx="44765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Index</a:t>
            </a:r>
          </a:p>
        </p:txBody>
      </p:sp>
      <p:sp>
        <p:nvSpPr>
          <p:cNvPr id="623" name="Query"/>
          <p:cNvSpPr txBox="1"/>
          <p:nvPr/>
        </p:nvSpPr>
        <p:spPr>
          <a:xfrm>
            <a:off x="8784209" y="5059799"/>
            <a:ext cx="4968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Query</a:t>
            </a:r>
          </a:p>
        </p:txBody>
      </p:sp>
      <p:sp>
        <p:nvSpPr>
          <p:cNvPr id="624" name="4"/>
          <p:cNvSpPr/>
          <p:nvPr/>
        </p:nvSpPr>
        <p:spPr>
          <a:xfrm>
            <a:off x="8807453" y="2272439"/>
            <a:ext cx="450388" cy="410482"/>
          </a:xfrm>
          <a:prstGeom prst="ellipse">
            <a:avLst/>
          </a:prstGeom>
          <a:solidFill>
            <a:schemeClr val="accent1">
              <a:alpha val="31137"/>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4</a:t>
            </a:r>
          </a:p>
        </p:txBody>
      </p:sp>
      <p:sp>
        <p:nvSpPr>
          <p:cNvPr id="625" name="1"/>
          <p:cNvSpPr/>
          <p:nvPr/>
        </p:nvSpPr>
        <p:spPr>
          <a:xfrm>
            <a:off x="8485249" y="4436781"/>
            <a:ext cx="450388" cy="410482"/>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1</a:t>
            </a:r>
          </a:p>
        </p:txBody>
      </p:sp>
      <p:sp>
        <p:nvSpPr>
          <p:cNvPr id="626" name="3"/>
          <p:cNvSpPr/>
          <p:nvPr/>
        </p:nvSpPr>
        <p:spPr>
          <a:xfrm>
            <a:off x="8981244" y="4117183"/>
            <a:ext cx="450387" cy="410482"/>
          </a:xfrm>
          <a:prstGeom prst="ellipse">
            <a:avLst/>
          </a:prstGeom>
          <a:solidFill>
            <a:schemeClr val="accent1">
              <a:alpha val="22428"/>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3</a:t>
            </a:r>
          </a:p>
        </p:txBody>
      </p:sp>
      <p:sp>
        <p:nvSpPr>
          <p:cNvPr id="629" name="Connection Line"/>
          <p:cNvSpPr/>
          <p:nvPr/>
        </p:nvSpPr>
        <p:spPr>
          <a:xfrm>
            <a:off x="8168160" y="4549252"/>
            <a:ext cx="2190676" cy="1336767"/>
          </a:xfrm>
          <a:custGeom>
            <a:avLst/>
            <a:gdLst/>
            <a:ahLst/>
            <a:cxnLst>
              <a:cxn ang="0">
                <a:pos x="wd2" y="hd2"/>
              </a:cxn>
              <a:cxn ang="5400000">
                <a:pos x="wd2" y="hd2"/>
              </a:cxn>
              <a:cxn ang="10800000">
                <a:pos x="wd2" y="hd2"/>
              </a:cxn>
              <a:cxn ang="16200000">
                <a:pos x="wd2" y="hd2"/>
              </a:cxn>
            </a:cxnLst>
            <a:rect l="0" t="0" r="r" b="b"/>
            <a:pathLst>
              <a:path w="21600" h="19245" fill="norm" stroke="1" extrusionOk="0">
                <a:moveTo>
                  <a:pt x="0" y="18441"/>
                </a:moveTo>
                <a:cubicBezTo>
                  <a:pt x="10994" y="21600"/>
                  <a:pt x="18194" y="15453"/>
                  <a:pt x="21600" y="0"/>
                </a:cubicBezTo>
              </a:path>
            </a:pathLst>
          </a:custGeom>
          <a:ln w="25400">
            <a:solidFill>
              <a:schemeClr val="accent1"/>
            </a:solidFill>
            <a:custDash>
              <a:ds d="200000" sp="200000"/>
            </a:custDash>
            <a:miter lim="400000"/>
            <a:headEnd type="triangle"/>
          </a:ln>
          <a:effectLst>
            <a:outerShdw sx="100000" sy="100000" kx="0" ky="0" algn="b" rotWithShape="0" blurRad="38100" dist="20000" dir="5400000">
              <a:srgbClr val="000000">
                <a:alpha val="38000"/>
              </a:srgbClr>
            </a:outerShdw>
          </a:effectLst>
        </p:spPr>
        <p:txBody>
          <a:bodyPr/>
          <a:lstStyle/>
          <a:p>
            <a:pPr/>
          </a:p>
        </p:txBody>
      </p:sp>
      <p:sp>
        <p:nvSpPr>
          <p:cNvPr id="628" name="2"/>
          <p:cNvSpPr/>
          <p:nvPr/>
        </p:nvSpPr>
        <p:spPr>
          <a:xfrm>
            <a:off x="9540495" y="5730704"/>
            <a:ext cx="450388" cy="410483"/>
          </a:xfrm>
          <a:prstGeom prst="ellipse">
            <a:avLst/>
          </a:prstGeom>
          <a:solidFill>
            <a:schemeClr val="accent1">
              <a:alpha val="29909"/>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2</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2" name="Search Engine"/>
          <p:cNvSpPr/>
          <p:nvPr/>
        </p:nvSpPr>
        <p:spPr>
          <a:xfrm>
            <a:off x="8360771" y="2370229"/>
            <a:ext cx="1270001" cy="1016770"/>
          </a:xfrm>
          <a:prstGeom prst="rect">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Search Engine</a:t>
            </a:r>
          </a:p>
        </p:txBody>
      </p:sp>
      <p:sp>
        <p:nvSpPr>
          <p:cNvPr id="633" name="Grape"/>
          <p:cNvSpPr/>
          <p:nvPr/>
        </p:nvSpPr>
        <p:spPr>
          <a:xfrm>
            <a:off x="1497962" y="2531409"/>
            <a:ext cx="1270001" cy="585508"/>
          </a:xfrm>
          <a:prstGeom prst="roundRect">
            <a:avLst>
              <a:gd name="adj" fmla="val 32536"/>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Grape</a:t>
            </a:r>
          </a:p>
        </p:txBody>
      </p:sp>
      <p:sp>
        <p:nvSpPr>
          <p:cNvPr id="634" name="What are we going to do now?"/>
          <p:cNvSpPr txBox="1"/>
          <p:nvPr>
            <p:ph type="title"/>
          </p:nvPr>
        </p:nvSpPr>
        <p:spPr>
          <a:xfrm>
            <a:off x="952496" y="323999"/>
            <a:ext cx="11232001" cy="908051"/>
          </a:xfrm>
          <a:prstGeom prst="rect">
            <a:avLst/>
          </a:prstGeom>
        </p:spPr>
        <p:txBody>
          <a:bodyPr/>
          <a:lstStyle>
            <a:lvl1pPr>
              <a:defRPr b="1">
                <a:latin typeface="Helvetica Neue"/>
                <a:ea typeface="Helvetica Neue"/>
                <a:cs typeface="Helvetica Neue"/>
                <a:sym typeface="Helvetica Neue"/>
              </a:defRPr>
            </a:lvl1pPr>
          </a:lstStyle>
          <a:p>
            <a:pPr/>
            <a:r>
              <a:t>What are we going to do now?</a:t>
            </a:r>
          </a:p>
        </p:txBody>
      </p:sp>
      <p:sp>
        <p:nvSpPr>
          <p:cNvPr id="635" name="Line"/>
          <p:cNvSpPr/>
          <p:nvPr/>
        </p:nvSpPr>
        <p:spPr>
          <a:xfrm>
            <a:off x="2777995" y="2782384"/>
            <a:ext cx="2311903" cy="1566771"/>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36" name="Query"/>
          <p:cNvSpPr txBox="1"/>
          <p:nvPr/>
        </p:nvSpPr>
        <p:spPr>
          <a:xfrm>
            <a:off x="3863421" y="3126998"/>
            <a:ext cx="713995"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000000">
                    <a:alpha val="72043"/>
                  </a:srgbClr>
                </a:solidFill>
                <a:latin typeface="Helvetica Neue Medium"/>
                <a:ea typeface="Helvetica Neue Medium"/>
                <a:cs typeface="Helvetica Neue Medium"/>
                <a:sym typeface="Helvetica Neue Medium"/>
              </a:defRPr>
            </a:lvl1pPr>
          </a:lstStyle>
          <a:p>
            <a:pPr/>
            <a:r>
              <a:t>Query</a:t>
            </a:r>
          </a:p>
        </p:txBody>
      </p:sp>
      <p:sp>
        <p:nvSpPr>
          <p:cNvPr id="642" name="Connection Line"/>
          <p:cNvSpPr/>
          <p:nvPr/>
        </p:nvSpPr>
        <p:spPr>
          <a:xfrm>
            <a:off x="2909167" y="1573602"/>
            <a:ext cx="5300239" cy="1332887"/>
          </a:xfrm>
          <a:custGeom>
            <a:avLst/>
            <a:gdLst/>
            <a:ahLst/>
            <a:cxnLst>
              <a:cxn ang="0">
                <a:pos x="wd2" y="hd2"/>
              </a:cxn>
              <a:cxn ang="5400000">
                <a:pos x="wd2" y="hd2"/>
              </a:cxn>
              <a:cxn ang="10800000">
                <a:pos x="wd2" y="hd2"/>
              </a:cxn>
              <a:cxn ang="16200000">
                <a:pos x="wd2" y="hd2"/>
              </a:cxn>
            </a:cxnLst>
            <a:rect l="0" t="0" r="r" b="b"/>
            <a:pathLst>
              <a:path w="21600" h="16225" fill="norm" stroke="1" extrusionOk="0">
                <a:moveTo>
                  <a:pt x="0" y="13767"/>
                </a:moveTo>
                <a:cubicBezTo>
                  <a:pt x="9185" y="-5375"/>
                  <a:pt x="16385" y="-4556"/>
                  <a:pt x="21600" y="16225"/>
                </a:cubicBezTo>
              </a:path>
            </a:pathLst>
          </a:custGeom>
          <a:ln w="25400">
            <a:solidFill>
              <a:schemeClr val="accent1"/>
            </a:solidFill>
            <a:custDash>
              <a:ds d="200000" sp="200000"/>
            </a:custDash>
            <a:miter lim="400000"/>
            <a:headEnd type="triangle"/>
          </a:ln>
          <a:effectLst>
            <a:outerShdw sx="100000" sy="100000" kx="0" ky="0" algn="b" rotWithShape="0" blurRad="38100" dist="20000" dir="5400000">
              <a:srgbClr val="000000">
                <a:alpha val="38000"/>
              </a:srgbClr>
            </a:outerShdw>
          </a:effectLst>
        </p:spPr>
        <p:txBody>
          <a:bodyPr/>
          <a:lstStyle/>
          <a:p>
            <a:pPr/>
          </a:p>
        </p:txBody>
      </p:sp>
      <p:sp>
        <p:nvSpPr>
          <p:cNvPr id="638" name="Brain Front"/>
          <p:cNvSpPr/>
          <p:nvPr/>
        </p:nvSpPr>
        <p:spPr>
          <a:xfrm>
            <a:off x="5186685" y="4160170"/>
            <a:ext cx="1375836" cy="1142558"/>
          </a:xfrm>
          <a:custGeom>
            <a:avLst/>
            <a:gdLst/>
            <a:ahLst/>
            <a:cxnLst>
              <a:cxn ang="0">
                <a:pos x="wd2" y="hd2"/>
              </a:cxn>
              <a:cxn ang="5400000">
                <a:pos x="wd2" y="hd2"/>
              </a:cxn>
              <a:cxn ang="10800000">
                <a:pos x="wd2" y="hd2"/>
              </a:cxn>
              <a:cxn ang="16200000">
                <a:pos x="wd2" y="hd2"/>
              </a:cxn>
            </a:cxnLst>
            <a:rect l="0" t="0" r="r" b="b"/>
            <a:pathLst>
              <a:path w="21600" h="21596" fill="norm" stroke="1"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2"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899"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p:spPr>
        <p:txBody>
          <a:bodyPr lIns="0" tIns="0" rIns="0" bIns="0"/>
          <a:lstStyle/>
          <a:p>
            <a:pPr/>
          </a:p>
        </p:txBody>
      </p:sp>
      <p:sp>
        <p:nvSpPr>
          <p:cNvPr id="639" name="Line"/>
          <p:cNvSpPr/>
          <p:nvPr/>
        </p:nvSpPr>
        <p:spPr>
          <a:xfrm flipV="1">
            <a:off x="6668288" y="3515729"/>
            <a:ext cx="1715266" cy="115747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40" name="Grape fruit wine merlot napa"/>
          <p:cNvSpPr txBox="1"/>
          <p:nvPr/>
        </p:nvSpPr>
        <p:spPr>
          <a:xfrm>
            <a:off x="7434215" y="4169734"/>
            <a:ext cx="3353309"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2000">
                <a:solidFill>
                  <a:srgbClr val="000000">
                    <a:alpha val="72043"/>
                  </a:srgbClr>
                </a:solidFill>
                <a:latin typeface="Helvetica Neue Medium"/>
                <a:ea typeface="Helvetica Neue Medium"/>
                <a:cs typeface="Helvetica Neue Medium"/>
                <a:sym typeface="Helvetica Neue Medium"/>
              </a:defRPr>
            </a:pPr>
            <a:r>
              <a:rPr>
                <a:solidFill>
                  <a:srgbClr val="D1D200"/>
                </a:solidFill>
              </a:rPr>
              <a:t>Grape</a:t>
            </a:r>
            <a:r>
              <a:t> </a:t>
            </a:r>
            <a:r>
              <a:rPr>
                <a:solidFill>
                  <a:srgbClr val="3CACFF"/>
                </a:solidFill>
              </a:rPr>
              <a:t>fruit wine merlot napa</a:t>
            </a:r>
          </a:p>
        </p:txBody>
      </p:sp>
      <p:sp>
        <p:nvSpPr>
          <p:cNvPr id="641" name="Synonyms increase the chances of returning the result the user wants"/>
          <p:cNvSpPr/>
          <p:nvPr/>
        </p:nvSpPr>
        <p:spPr>
          <a:xfrm>
            <a:off x="1809283" y="5572188"/>
            <a:ext cx="8573434"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Synonyms increase the chances of returning the result the user wants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636"/>
                                        </p:tgtEl>
                                        <p:attrNameLst>
                                          <p:attrName>style.visibility</p:attrName>
                                        </p:attrNameLst>
                                      </p:cBhvr>
                                      <p:to>
                                        <p:strVal val="visible"/>
                                      </p:to>
                                    </p:set>
                                    <p:animEffect filter="wipe(left)" transition="in">
                                      <p:cBhvr>
                                        <p:cTn id="7" dur="1000"/>
                                        <p:tgtEl>
                                          <p:spTgt spid="636"/>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635"/>
                                        </p:tgtEl>
                                        <p:attrNameLst>
                                          <p:attrName>style.visibility</p:attrName>
                                        </p:attrNameLst>
                                      </p:cBhvr>
                                      <p:to>
                                        <p:strVal val="visible"/>
                                      </p:to>
                                    </p:set>
                                    <p:animEffect filter="wipe(left)" transition="in">
                                      <p:cBhvr>
                                        <p:cTn id="11" dur="1000"/>
                                        <p:tgtEl>
                                          <p:spTgt spid="635"/>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639"/>
                                        </p:tgtEl>
                                        <p:attrNameLst>
                                          <p:attrName>style.visibility</p:attrName>
                                        </p:attrNameLst>
                                      </p:cBhvr>
                                      <p:to>
                                        <p:strVal val="visible"/>
                                      </p:to>
                                    </p:set>
                                    <p:animEffect filter="wipe(left)" transition="in">
                                      <p:cBhvr>
                                        <p:cTn id="16" dur="1000"/>
                                        <p:tgtEl>
                                          <p:spTgt spid="639"/>
                                        </p:tgtEl>
                                      </p:cBhvr>
                                    </p:animEffect>
                                  </p:childTnLst>
                                </p:cTn>
                              </p:par>
                            </p:childTnLst>
                          </p:cTn>
                        </p:par>
                        <p:par>
                          <p:cTn id="17" fill="hold">
                            <p:stCondLst>
                              <p:cond delay="1000"/>
                            </p:stCondLst>
                            <p:childTnLst>
                              <p:par>
                                <p:cTn id="18" presetClass="entr" nodeType="afterEffect" presetSubtype="8" presetID="22" grpId="4" fill="hold">
                                  <p:stCondLst>
                                    <p:cond delay="0"/>
                                  </p:stCondLst>
                                  <p:iterate type="el" backwards="0">
                                    <p:tmAbs val="0"/>
                                  </p:iterate>
                                  <p:childTnLst>
                                    <p:set>
                                      <p:cBhvr>
                                        <p:cTn id="19" fill="hold"/>
                                        <p:tgtEl>
                                          <p:spTgt spid="640"/>
                                        </p:tgtEl>
                                        <p:attrNameLst>
                                          <p:attrName>style.visibility</p:attrName>
                                        </p:attrNameLst>
                                      </p:cBhvr>
                                      <p:to>
                                        <p:strVal val="visible"/>
                                      </p:to>
                                    </p:set>
                                    <p:animEffect filter="wipe(left)" transition="in">
                                      <p:cBhvr>
                                        <p:cTn id="20" dur="1000"/>
                                        <p:tgtEl>
                                          <p:spTgt spid="640"/>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2" grpId="5" fill="hold">
                                  <p:stCondLst>
                                    <p:cond delay="0"/>
                                  </p:stCondLst>
                                  <p:iterate type="el" backwards="0">
                                    <p:tmAbs val="0"/>
                                  </p:iterate>
                                  <p:childTnLst>
                                    <p:set>
                                      <p:cBhvr>
                                        <p:cTn id="24" fill="hold"/>
                                        <p:tgtEl>
                                          <p:spTgt spid="642"/>
                                        </p:tgtEl>
                                        <p:attrNameLst>
                                          <p:attrName>style.visibility</p:attrName>
                                        </p:attrNameLst>
                                      </p:cBhvr>
                                      <p:to>
                                        <p:strVal val="visible"/>
                                      </p:to>
                                    </p:set>
                                    <p:animEffect filter="wipe(right)" transition="in">
                                      <p:cBhvr>
                                        <p:cTn id="25" dur="1000"/>
                                        <p:tgtEl>
                                          <p:spTgt spid="642"/>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4" presetID="2" grpId="6" fill="hold">
                                  <p:stCondLst>
                                    <p:cond delay="0"/>
                                  </p:stCondLst>
                                  <p:iterate type="el" backwards="0">
                                    <p:tmAbs val="0"/>
                                  </p:iterate>
                                  <p:childTnLst>
                                    <p:set>
                                      <p:cBhvr>
                                        <p:cTn id="29" fill="hold"/>
                                        <p:tgtEl>
                                          <p:spTgt spid="641"/>
                                        </p:tgtEl>
                                        <p:attrNameLst>
                                          <p:attrName>style.visibility</p:attrName>
                                        </p:attrNameLst>
                                      </p:cBhvr>
                                      <p:to>
                                        <p:strVal val="visible"/>
                                      </p:to>
                                    </p:set>
                                    <p:anim calcmode="lin" valueType="num">
                                      <p:cBhvr>
                                        <p:cTn id="30" dur="1000" fill="hold"/>
                                        <p:tgtEl>
                                          <p:spTgt spid="641"/>
                                        </p:tgtEl>
                                        <p:attrNameLst>
                                          <p:attrName>ppt_x</p:attrName>
                                        </p:attrNameLst>
                                      </p:cBhvr>
                                      <p:tavLst>
                                        <p:tav tm="0">
                                          <p:val>
                                            <p:strVal val="#ppt_x"/>
                                          </p:val>
                                        </p:tav>
                                        <p:tav tm="100000">
                                          <p:val>
                                            <p:strVal val="#ppt_x"/>
                                          </p:val>
                                        </p:tav>
                                      </p:tavLst>
                                    </p:anim>
                                    <p:anim calcmode="lin" valueType="num">
                                      <p:cBhvr>
                                        <p:cTn id="31" dur="1000" fill="hold"/>
                                        <p:tgtEl>
                                          <p:spTgt spid="6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1" grpId="6"/>
      <p:bldP build="whole" bldLvl="1" animBg="1" rev="0" advAuto="0" spid="635" grpId="2"/>
      <p:bldP build="whole" bldLvl="1" animBg="1" rev="0" advAuto="0" spid="642" grpId="5"/>
      <p:bldP build="whole" bldLvl="1" animBg="1" rev="0" advAuto="0" spid="636" grpId="1"/>
      <p:bldP build="whole" bldLvl="1" animBg="1" rev="0" advAuto="0" spid="640" grpId="4"/>
      <p:bldP build="whole" bldLvl="1" animBg="1" rev="0" advAuto="0" spid="639" grpId="3"/>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How do we represent words?"/>
          <p:cNvSpPr txBox="1"/>
          <p:nvPr>
            <p:ph type="title"/>
          </p:nvPr>
        </p:nvSpPr>
        <p:spPr>
          <a:prstGeom prst="rect">
            <a:avLst/>
          </a:prstGeom>
        </p:spPr>
        <p:txBody>
          <a:bodyPr/>
          <a:lstStyle/>
          <a:p>
            <a:pPr/>
            <a:r>
              <a:t>How do we represent words?</a:t>
            </a:r>
          </a:p>
        </p:txBody>
      </p:sp>
      <p:sp>
        <p:nvSpPr>
          <p:cNvPr id="6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6" name="Spain"/>
          <p:cNvSpPr txBox="1"/>
          <p:nvPr/>
        </p:nvSpPr>
        <p:spPr>
          <a:xfrm>
            <a:off x="4734187" y="2414981"/>
            <a:ext cx="824231" cy="3721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500">
                <a:solidFill>
                  <a:srgbClr val="2A9FBC"/>
                </a:solidFill>
                <a:latin typeface="Helvetica Neue"/>
                <a:ea typeface="Helvetica Neue"/>
                <a:cs typeface="Helvetica Neue"/>
                <a:sym typeface="Helvetica Neue"/>
              </a:defRPr>
            </a:lvl1pPr>
          </a:lstStyle>
          <a:p>
            <a:pPr/>
            <a:r>
              <a:t>Spain</a:t>
            </a:r>
          </a:p>
        </p:txBody>
      </p:sp>
      <p:sp>
        <p:nvSpPr>
          <p:cNvPr id="647" name="Russia"/>
          <p:cNvSpPr txBox="1"/>
          <p:nvPr/>
        </p:nvSpPr>
        <p:spPr>
          <a:xfrm>
            <a:off x="4663702" y="4070186"/>
            <a:ext cx="965201" cy="3721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500">
                <a:solidFill>
                  <a:srgbClr val="A62E5C"/>
                </a:solidFill>
                <a:latin typeface="Helvetica Neue"/>
                <a:ea typeface="Helvetica Neue"/>
                <a:cs typeface="Helvetica Neue"/>
                <a:sym typeface="Helvetica Neue"/>
              </a:defRPr>
            </a:lvl1pPr>
          </a:lstStyle>
          <a:p>
            <a:pPr/>
            <a:r>
              <a:t>Russia</a:t>
            </a:r>
          </a:p>
        </p:txBody>
      </p:sp>
      <p:sp>
        <p:nvSpPr>
          <p:cNvPr id="648" name="[1, 0 ]"/>
          <p:cNvSpPr txBox="1"/>
          <p:nvPr/>
        </p:nvSpPr>
        <p:spPr>
          <a:xfrm>
            <a:off x="7833743" y="2502344"/>
            <a:ext cx="609804" cy="2854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800">
                <a:solidFill>
                  <a:srgbClr val="2A9FBC"/>
                </a:solidFill>
                <a:latin typeface="Helvetica Neue"/>
                <a:ea typeface="Helvetica Neue"/>
                <a:cs typeface="Helvetica Neue"/>
                <a:sym typeface="Helvetica Neue"/>
              </a:defRPr>
            </a:lvl1pPr>
          </a:lstStyle>
          <a:p>
            <a:pPr/>
            <a:r>
              <a:t>[1, 0 ]</a:t>
            </a:r>
          </a:p>
        </p:txBody>
      </p:sp>
      <p:sp>
        <p:nvSpPr>
          <p:cNvPr id="649" name="[-1, 1 ]"/>
          <p:cNvSpPr txBox="1"/>
          <p:nvPr/>
        </p:nvSpPr>
        <p:spPr>
          <a:xfrm>
            <a:off x="7770447" y="4157549"/>
            <a:ext cx="702845" cy="2854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800">
                <a:solidFill>
                  <a:srgbClr val="A62E5C"/>
                </a:solidFill>
                <a:latin typeface="Helvetica Neue"/>
                <a:ea typeface="Helvetica Neue"/>
                <a:cs typeface="Helvetica Neue"/>
                <a:sym typeface="Helvetica Neue"/>
              </a:defRPr>
            </a:lvl1pPr>
          </a:lstStyle>
          <a:p>
            <a:pPr/>
            <a:r>
              <a:t>[-1, 1 ]</a:t>
            </a:r>
          </a:p>
        </p:txBody>
      </p:sp>
      <p:sp>
        <p:nvSpPr>
          <p:cNvPr id="650" name="Line"/>
          <p:cNvSpPr/>
          <p:nvPr/>
        </p:nvSpPr>
        <p:spPr>
          <a:xfrm>
            <a:off x="5684621" y="2657685"/>
            <a:ext cx="2022918"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51" name="Line"/>
          <p:cNvSpPr/>
          <p:nvPr/>
        </p:nvSpPr>
        <p:spPr>
          <a:xfrm>
            <a:off x="5684621" y="4256241"/>
            <a:ext cx="2022918"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50"/>
                                        </p:tgtEl>
                                        <p:attrNameLst>
                                          <p:attrName>style.visibility</p:attrName>
                                        </p:attrNameLst>
                                      </p:cBhvr>
                                      <p:to>
                                        <p:strVal val="visible"/>
                                      </p:to>
                                    </p:set>
                                    <p:animEffect filter="dissolve" transition="in">
                                      <p:cBhvr>
                                        <p:cTn id="7" dur="1000"/>
                                        <p:tgtEl>
                                          <p:spTgt spid="65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651"/>
                                        </p:tgtEl>
                                        <p:attrNameLst>
                                          <p:attrName>style.visibility</p:attrName>
                                        </p:attrNameLst>
                                      </p:cBhvr>
                                      <p:to>
                                        <p:strVal val="visible"/>
                                      </p:to>
                                    </p:set>
                                    <p:animEffect filter="dissolve" transition="in">
                                      <p:cBhvr>
                                        <p:cTn id="11" dur="1000"/>
                                        <p:tgtEl>
                                          <p:spTgt spid="651"/>
                                        </p:tgtEl>
                                      </p:cBhvr>
                                    </p:animEffect>
                                  </p:childTnLst>
                                </p:cTn>
                              </p:par>
                            </p:childTnLst>
                          </p:cTn>
                        </p:par>
                        <p:par>
                          <p:cTn id="12" fill="hold">
                            <p:stCondLst>
                              <p:cond delay="2000"/>
                            </p:stCondLst>
                            <p:childTnLst>
                              <p:par>
                                <p:cTn id="13" presetClass="entr" nodeType="afterEffect" presetSubtype="0" presetID="1" grpId="3" fill="hold">
                                  <p:stCondLst>
                                    <p:cond delay="0"/>
                                  </p:stCondLst>
                                  <p:iterate type="el" backwards="0">
                                    <p:tmAbs val="0"/>
                                  </p:iterate>
                                  <p:childTnLst>
                                    <p:set>
                                      <p:cBhvr>
                                        <p:cTn id="14" fill="hold"/>
                                        <p:tgtEl>
                                          <p:spTgt spid="648"/>
                                        </p:tgtEl>
                                        <p:attrNameLst>
                                          <p:attrName>style.visibility</p:attrName>
                                        </p:attrNameLst>
                                      </p:cBhvr>
                                      <p:to>
                                        <p:strVal val="visible"/>
                                      </p:to>
                                    </p:set>
                                  </p:childTnLst>
                                </p:cTn>
                              </p:par>
                            </p:childTnLst>
                          </p:cTn>
                        </p:par>
                        <p:par>
                          <p:cTn id="15" fill="hold">
                            <p:stCondLst>
                              <p:cond delay="2000"/>
                            </p:stCondLst>
                            <p:childTnLst>
                              <p:par>
                                <p:cTn id="16" presetClass="entr" nodeType="afterEffect" presetSubtype="0" presetID="1" grpId="4" fill="hold">
                                  <p:stCondLst>
                                    <p:cond delay="0"/>
                                  </p:stCondLst>
                                  <p:iterate type="el" backwards="0">
                                    <p:tmAbs val="0"/>
                                  </p:iterate>
                                  <p:childTnLst>
                                    <p:set>
                                      <p:cBhvr>
                                        <p:cTn id="17" fill="hold"/>
                                        <p:tgtEl>
                                          <p:spTgt spid="6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1" grpId="2"/>
      <p:bldP build="whole" bldLvl="1" animBg="1" rev="0" advAuto="0" spid="650" grpId="1"/>
      <p:bldP build="whole" bldLvl="1" animBg="1" rev="0" advAuto="0" spid="648" grpId="3"/>
      <p:bldP build="whole" bldLvl="1" animBg="1" rev="0" advAuto="0" spid="649" grpId="4"/>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How do we represent words?"/>
          <p:cNvSpPr txBox="1"/>
          <p:nvPr>
            <p:ph type="title"/>
          </p:nvPr>
        </p:nvSpPr>
        <p:spPr>
          <a:prstGeom prst="rect">
            <a:avLst/>
          </a:prstGeom>
        </p:spPr>
        <p:txBody>
          <a:bodyPr/>
          <a:lstStyle/>
          <a:p>
            <a:pPr/>
            <a:r>
              <a:t>How do we represent words?</a:t>
            </a:r>
          </a:p>
        </p:txBody>
      </p:sp>
      <p:sp>
        <p:nvSpPr>
          <p:cNvPr id="6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5" name="Line"/>
          <p:cNvSpPr/>
          <p:nvPr/>
        </p:nvSpPr>
        <p:spPr>
          <a:xfrm flipV="1">
            <a:off x="5784239" y="1859890"/>
            <a:ext cx="1" cy="4196458"/>
          </a:xfrm>
          <a:prstGeom prst="line">
            <a:avLst/>
          </a:prstGeom>
          <a:ln w="25400">
            <a:solidFill>
              <a:schemeClr val="accent1"/>
            </a:solidFill>
          </a:ln>
        </p:spPr>
        <p:txBody>
          <a:bodyPr lIns="0" tIns="0" rIns="0" bIns="0"/>
          <a:lstStyle/>
          <a:p>
            <a:pPr/>
          </a:p>
        </p:txBody>
      </p:sp>
      <p:sp>
        <p:nvSpPr>
          <p:cNvPr id="656" name="Line"/>
          <p:cNvSpPr/>
          <p:nvPr/>
        </p:nvSpPr>
        <p:spPr>
          <a:xfrm>
            <a:off x="2178007" y="3958118"/>
            <a:ext cx="7212465" cy="1"/>
          </a:xfrm>
          <a:prstGeom prst="line">
            <a:avLst/>
          </a:prstGeom>
          <a:ln w="25400">
            <a:solidFill>
              <a:schemeClr val="accent1"/>
            </a:solidFill>
          </a:ln>
        </p:spPr>
        <p:txBody>
          <a:bodyPr lIns="0" tIns="0" rIns="0" bIns="0"/>
          <a:lstStyle/>
          <a:p>
            <a:pPr/>
          </a:p>
        </p:txBody>
      </p:sp>
      <p:sp>
        <p:nvSpPr>
          <p:cNvPr id="657" name="Spain"/>
          <p:cNvSpPr/>
          <p:nvPr/>
        </p:nvSpPr>
        <p:spPr>
          <a:xfrm>
            <a:off x="7194318" y="2476463"/>
            <a:ext cx="706090" cy="747272"/>
          </a:xfrm>
          <a:prstGeom prst="ellipse">
            <a:avLst/>
          </a:prstGeom>
          <a:gradFill>
            <a:gsLst>
              <a:gs pos="0">
                <a:schemeClr val="accent1">
                  <a:hueOff val="400173"/>
                  <a:satOff val="47967"/>
                  <a:lumOff val="30281"/>
                </a:schemeClr>
              </a:gs>
              <a:gs pos="56948">
                <a:srgbClr val="BECEFF"/>
              </a:gs>
              <a:gs pos="100000">
                <a:schemeClr val="accent1">
                  <a:hueOff val="456700"/>
                  <a:satOff val="47967"/>
                  <a:lumOff val="43351"/>
                </a:schemeClr>
              </a:gs>
            </a:gsLst>
            <a:lin ang="16200000"/>
          </a:gradFill>
          <a:ln w="12700">
            <a:miter lim="400000"/>
          </a:ln>
          <a:extLst>
            <a:ext uri="{C572A759-6A51-4108-AA02-DFA0A04FC94B}">
              <ma14:wrappingTextBoxFlag xmlns:ma14="http://schemas.microsoft.com/office/mac/drawingml/2011/main" val="1"/>
            </a:ext>
          </a:extLst>
        </p:spPr>
        <p:txBody>
          <a:bodyPr lIns="0" tIns="0" rIns="0" bIns="0"/>
          <a:lstStyle/>
          <a:p>
            <a:pPr/>
            <a:r>
              <a:t>Spain</a:t>
            </a:r>
          </a:p>
        </p:txBody>
      </p:sp>
      <p:sp>
        <p:nvSpPr>
          <p:cNvPr id="658" name="Russia"/>
          <p:cNvSpPr/>
          <p:nvPr/>
        </p:nvSpPr>
        <p:spPr>
          <a:xfrm>
            <a:off x="3294004" y="4692503"/>
            <a:ext cx="706090" cy="747272"/>
          </a:xfrm>
          <a:prstGeom prst="ellipse">
            <a:avLst/>
          </a:prstGeom>
          <a:gradFill>
            <a:gsLst>
              <a:gs pos="0">
                <a:schemeClr val="accent1">
                  <a:hueOff val="400173"/>
                  <a:satOff val="47967"/>
                  <a:lumOff val="30281"/>
                </a:schemeClr>
              </a:gs>
              <a:gs pos="56948">
                <a:srgbClr val="BECEFF"/>
              </a:gs>
              <a:gs pos="100000">
                <a:schemeClr val="accent1">
                  <a:hueOff val="456700"/>
                  <a:satOff val="47967"/>
                  <a:lumOff val="43351"/>
                </a:schemeClr>
              </a:gs>
            </a:gsLst>
            <a:lin ang="16200000"/>
          </a:gradFill>
          <a:ln w="12700">
            <a:miter lim="400000"/>
          </a:ln>
          <a:extLst>
            <a:ext uri="{C572A759-6A51-4108-AA02-DFA0A04FC94B}">
              <ma14:wrappingTextBoxFlag xmlns:ma14="http://schemas.microsoft.com/office/mac/drawingml/2011/main" val="1"/>
            </a:ext>
          </a:extLst>
        </p:spPr>
        <p:txBody>
          <a:bodyPr lIns="0" tIns="0" rIns="0" bIns="0"/>
          <a:lstStyle/>
          <a:p>
            <a:pPr/>
            <a:r>
              <a:t>Russia</a:t>
            </a:r>
          </a:p>
        </p:txBody>
      </p:sp>
      <p:sp>
        <p:nvSpPr>
          <p:cNvPr id="659" name="Madrid??"/>
          <p:cNvSpPr txBox="1"/>
          <p:nvPr/>
        </p:nvSpPr>
        <p:spPr>
          <a:xfrm>
            <a:off x="8720425" y="5209929"/>
            <a:ext cx="1146049"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2000">
                <a:solidFill>
                  <a:srgbClr val="A62E5C"/>
                </a:solidFill>
                <a:latin typeface="Helvetica Neue"/>
                <a:ea typeface="Helvetica Neue"/>
                <a:cs typeface="Helvetica Neue"/>
                <a:sym typeface="Helvetica Neue"/>
              </a:defRPr>
            </a:lvl1pPr>
          </a:lstStyle>
          <a:p>
            <a:pPr/>
            <a:r>
              <a:t>Madrid??</a:t>
            </a:r>
          </a:p>
        </p:txBody>
      </p:sp>
      <p:sp>
        <p:nvSpPr>
          <p:cNvPr id="660" name="Line"/>
          <p:cNvSpPr/>
          <p:nvPr/>
        </p:nvSpPr>
        <p:spPr>
          <a:xfrm flipV="1">
            <a:off x="5783531" y="3083480"/>
            <a:ext cx="1381647" cy="897553"/>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61" name="Line"/>
          <p:cNvSpPr/>
          <p:nvPr/>
        </p:nvSpPr>
        <p:spPr>
          <a:xfrm flipH="1">
            <a:off x="4020066" y="3938057"/>
            <a:ext cx="1755388" cy="89677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59"/>
                                        </p:tgtEl>
                                        <p:attrNameLst>
                                          <p:attrName>style.visibility</p:attrName>
                                        </p:attrNameLst>
                                      </p:cBhvr>
                                      <p:to>
                                        <p:strVal val="visible"/>
                                      </p:to>
                                    </p:set>
                                    <p:anim calcmode="lin" valueType="num">
                                      <p:cBhvr>
                                        <p:cTn id="7" dur="1000" fill="hold"/>
                                        <p:tgtEl>
                                          <p:spTgt spid="659"/>
                                        </p:tgtEl>
                                        <p:attrNameLst>
                                          <p:attrName>ppt_x</p:attrName>
                                        </p:attrNameLst>
                                      </p:cBhvr>
                                      <p:tavLst>
                                        <p:tav tm="0">
                                          <p:val>
                                            <p:strVal val="0-#ppt_w/2"/>
                                          </p:val>
                                        </p:tav>
                                        <p:tav tm="100000">
                                          <p:val>
                                            <p:strVal val="#ppt_x"/>
                                          </p:val>
                                        </p:tav>
                                      </p:tavLst>
                                    </p:anim>
                                    <p:anim calcmode="lin" valueType="num">
                                      <p:cBhvr>
                                        <p:cTn id="8" dur="1000" fill="hold"/>
                                        <p:tgtEl>
                                          <p:spTgt spid="6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9"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How do we represent words?"/>
          <p:cNvSpPr txBox="1"/>
          <p:nvPr>
            <p:ph type="title"/>
          </p:nvPr>
        </p:nvSpPr>
        <p:spPr>
          <a:prstGeom prst="rect">
            <a:avLst/>
          </a:prstGeom>
        </p:spPr>
        <p:txBody>
          <a:bodyPr/>
          <a:lstStyle/>
          <a:p>
            <a:pPr/>
            <a:r>
              <a:t>How do we represent words?</a:t>
            </a:r>
          </a:p>
        </p:txBody>
      </p:sp>
      <p:sp>
        <p:nvSpPr>
          <p:cNvPr id="6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5" name="Line"/>
          <p:cNvSpPr/>
          <p:nvPr/>
        </p:nvSpPr>
        <p:spPr>
          <a:xfrm flipV="1">
            <a:off x="5784239" y="1859890"/>
            <a:ext cx="1" cy="4196458"/>
          </a:xfrm>
          <a:prstGeom prst="line">
            <a:avLst/>
          </a:prstGeom>
          <a:ln w="25400">
            <a:solidFill>
              <a:schemeClr val="accent1"/>
            </a:solidFill>
          </a:ln>
        </p:spPr>
        <p:txBody>
          <a:bodyPr lIns="0" tIns="0" rIns="0" bIns="0"/>
          <a:lstStyle/>
          <a:p>
            <a:pPr/>
          </a:p>
        </p:txBody>
      </p:sp>
      <p:sp>
        <p:nvSpPr>
          <p:cNvPr id="666" name="Line"/>
          <p:cNvSpPr/>
          <p:nvPr/>
        </p:nvSpPr>
        <p:spPr>
          <a:xfrm>
            <a:off x="2178007" y="3958118"/>
            <a:ext cx="7212465" cy="1"/>
          </a:xfrm>
          <a:prstGeom prst="line">
            <a:avLst/>
          </a:prstGeom>
          <a:ln w="25400">
            <a:solidFill>
              <a:schemeClr val="accent1"/>
            </a:solidFill>
          </a:ln>
        </p:spPr>
        <p:txBody>
          <a:bodyPr lIns="0" tIns="0" rIns="0" bIns="0"/>
          <a:lstStyle/>
          <a:p>
            <a:pPr/>
          </a:p>
        </p:txBody>
      </p:sp>
      <p:sp>
        <p:nvSpPr>
          <p:cNvPr id="667" name="Spain"/>
          <p:cNvSpPr/>
          <p:nvPr/>
        </p:nvSpPr>
        <p:spPr>
          <a:xfrm>
            <a:off x="7194318" y="2476463"/>
            <a:ext cx="706090" cy="747272"/>
          </a:xfrm>
          <a:prstGeom prst="ellipse">
            <a:avLst/>
          </a:prstGeom>
          <a:gradFill>
            <a:gsLst>
              <a:gs pos="0">
                <a:schemeClr val="accent1">
                  <a:hueOff val="400173"/>
                  <a:satOff val="47967"/>
                  <a:lumOff val="30281"/>
                </a:schemeClr>
              </a:gs>
              <a:gs pos="56948">
                <a:srgbClr val="BECEFF"/>
              </a:gs>
              <a:gs pos="100000">
                <a:schemeClr val="accent1">
                  <a:hueOff val="456700"/>
                  <a:satOff val="47967"/>
                  <a:lumOff val="43351"/>
                </a:schemeClr>
              </a:gs>
            </a:gsLst>
            <a:lin ang="16200000"/>
          </a:gradFill>
          <a:ln w="12700">
            <a:miter lim="400000"/>
          </a:ln>
          <a:extLst>
            <a:ext uri="{C572A759-6A51-4108-AA02-DFA0A04FC94B}">
              <ma14:wrappingTextBoxFlag xmlns:ma14="http://schemas.microsoft.com/office/mac/drawingml/2011/main" val="1"/>
            </a:ext>
          </a:extLst>
        </p:spPr>
        <p:txBody>
          <a:bodyPr lIns="0" tIns="0" rIns="0" bIns="0"/>
          <a:lstStyle/>
          <a:p>
            <a:pPr/>
            <a:r>
              <a:t>Spain</a:t>
            </a:r>
          </a:p>
        </p:txBody>
      </p:sp>
      <p:sp>
        <p:nvSpPr>
          <p:cNvPr id="668" name="Russia"/>
          <p:cNvSpPr/>
          <p:nvPr/>
        </p:nvSpPr>
        <p:spPr>
          <a:xfrm>
            <a:off x="3294004" y="4692503"/>
            <a:ext cx="706090" cy="747272"/>
          </a:xfrm>
          <a:prstGeom prst="ellipse">
            <a:avLst/>
          </a:prstGeom>
          <a:gradFill>
            <a:gsLst>
              <a:gs pos="0">
                <a:schemeClr val="accent1">
                  <a:hueOff val="400173"/>
                  <a:satOff val="47967"/>
                  <a:lumOff val="30281"/>
                </a:schemeClr>
              </a:gs>
              <a:gs pos="56948">
                <a:srgbClr val="BECEFF"/>
              </a:gs>
              <a:gs pos="100000">
                <a:schemeClr val="accent1">
                  <a:hueOff val="456700"/>
                  <a:satOff val="47967"/>
                  <a:lumOff val="43351"/>
                </a:schemeClr>
              </a:gs>
            </a:gsLst>
            <a:lin ang="16200000"/>
          </a:gradFill>
          <a:ln w="12700">
            <a:miter lim="400000"/>
          </a:ln>
          <a:extLst>
            <a:ext uri="{C572A759-6A51-4108-AA02-DFA0A04FC94B}">
              <ma14:wrappingTextBoxFlag xmlns:ma14="http://schemas.microsoft.com/office/mac/drawingml/2011/main" val="1"/>
            </a:ext>
          </a:extLst>
        </p:spPr>
        <p:txBody>
          <a:bodyPr lIns="0" tIns="0" rIns="0" bIns="0"/>
          <a:lstStyle/>
          <a:p>
            <a:pPr/>
            <a:r>
              <a:t>Russia</a:t>
            </a:r>
          </a:p>
        </p:txBody>
      </p:sp>
      <p:sp>
        <p:nvSpPr>
          <p:cNvPr id="669" name="Madrid should be closer to Spain than Russia"/>
          <p:cNvSpPr txBox="1"/>
          <p:nvPr/>
        </p:nvSpPr>
        <p:spPr>
          <a:xfrm>
            <a:off x="7919180" y="5336442"/>
            <a:ext cx="3058867" cy="602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900">
                <a:solidFill>
                  <a:srgbClr val="A62E5C"/>
                </a:solidFill>
                <a:latin typeface="Helvetica Neue"/>
                <a:ea typeface="Helvetica Neue"/>
                <a:cs typeface="Helvetica Neue"/>
                <a:sym typeface="Helvetica Neue"/>
              </a:defRPr>
            </a:lvl1pPr>
          </a:lstStyle>
          <a:p>
            <a:pPr/>
            <a:r>
              <a:t>Madrid should be closer to Spain than Russia</a:t>
            </a:r>
          </a:p>
        </p:txBody>
      </p:sp>
      <p:sp>
        <p:nvSpPr>
          <p:cNvPr id="670" name="Line"/>
          <p:cNvSpPr/>
          <p:nvPr/>
        </p:nvSpPr>
        <p:spPr>
          <a:xfrm flipV="1">
            <a:off x="5784239" y="1859890"/>
            <a:ext cx="1" cy="4196458"/>
          </a:xfrm>
          <a:prstGeom prst="line">
            <a:avLst/>
          </a:prstGeom>
          <a:ln w="25400">
            <a:solidFill>
              <a:schemeClr val="accent1"/>
            </a:solidFill>
          </a:ln>
        </p:spPr>
        <p:txBody>
          <a:bodyPr lIns="0" tIns="0" rIns="0" bIns="0"/>
          <a:lstStyle/>
          <a:p>
            <a:pPr/>
          </a:p>
        </p:txBody>
      </p:sp>
      <p:sp>
        <p:nvSpPr>
          <p:cNvPr id="671" name="Line"/>
          <p:cNvSpPr/>
          <p:nvPr/>
        </p:nvSpPr>
        <p:spPr>
          <a:xfrm>
            <a:off x="2178007" y="3958118"/>
            <a:ext cx="7212465" cy="1"/>
          </a:xfrm>
          <a:prstGeom prst="line">
            <a:avLst/>
          </a:prstGeom>
          <a:ln w="25400">
            <a:solidFill>
              <a:schemeClr val="accent1"/>
            </a:solidFill>
          </a:ln>
        </p:spPr>
        <p:txBody>
          <a:bodyPr lIns="0" tIns="0" rIns="0" bIns="0"/>
          <a:lstStyle/>
          <a:p>
            <a:pPr/>
          </a:p>
        </p:txBody>
      </p:sp>
      <p:sp>
        <p:nvSpPr>
          <p:cNvPr id="672" name="Line"/>
          <p:cNvSpPr/>
          <p:nvPr/>
        </p:nvSpPr>
        <p:spPr>
          <a:xfrm flipV="1">
            <a:off x="5783531" y="3083480"/>
            <a:ext cx="1381647" cy="897553"/>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73" name="Line"/>
          <p:cNvSpPr/>
          <p:nvPr/>
        </p:nvSpPr>
        <p:spPr>
          <a:xfrm flipH="1">
            <a:off x="4020066" y="3938057"/>
            <a:ext cx="1755388" cy="89677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74" name="Madrid"/>
          <p:cNvSpPr/>
          <p:nvPr/>
        </p:nvSpPr>
        <p:spPr>
          <a:xfrm>
            <a:off x="6215452" y="1615446"/>
            <a:ext cx="706090" cy="747272"/>
          </a:xfrm>
          <a:prstGeom prst="ellipse">
            <a:avLst/>
          </a:prstGeom>
          <a:gradFill>
            <a:gsLst>
              <a:gs pos="0">
                <a:srgbClr val="F15B2A">
                  <a:alpha val="65499"/>
                </a:srgbClr>
              </a:gs>
              <a:gs pos="100000">
                <a:schemeClr val="accent1">
                  <a:hueOff val="456700"/>
                  <a:satOff val="47967"/>
                  <a:lumOff val="43351"/>
                </a:schemeClr>
              </a:gs>
            </a:gsLst>
            <a:lin ang="5400000"/>
          </a:gradFill>
          <a:ln w="12700">
            <a:miter lim="400000"/>
          </a:ln>
          <a:extLst>
            <a:ext uri="{C572A759-6A51-4108-AA02-DFA0A04FC94B}">
              <ma14:wrappingTextBoxFlag xmlns:ma14="http://schemas.microsoft.com/office/mac/drawingml/2011/main" val="1"/>
            </a:ext>
          </a:extLst>
        </p:spPr>
        <p:txBody>
          <a:bodyPr lIns="0" tIns="0" rIns="0" bIns="0"/>
          <a:lstStyle>
            <a:lvl1pPr>
              <a:defRPr>
                <a:solidFill>
                  <a:srgbClr val="F15B2A"/>
                </a:solidFill>
              </a:defRPr>
            </a:lvl1pPr>
          </a:lstStyle>
          <a:p>
            <a:pPr/>
            <a:r>
              <a:t>Madrid</a:t>
            </a:r>
          </a:p>
        </p:txBody>
      </p:sp>
      <p:sp>
        <p:nvSpPr>
          <p:cNvPr id="675" name="Line"/>
          <p:cNvSpPr/>
          <p:nvPr/>
        </p:nvSpPr>
        <p:spPr>
          <a:xfrm flipV="1">
            <a:off x="5759641" y="2317045"/>
            <a:ext cx="675944" cy="1598749"/>
          </a:xfrm>
          <a:prstGeom prst="line">
            <a:avLst/>
          </a:prstGeom>
          <a:ln w="25400">
            <a:solidFill>
              <a:srgbClr val="F15B2A"/>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500"/>
                                  </p:stCondLst>
                                  <p:iterate type="lt" backwards="0">
                                    <p:tmAbs val="0"/>
                                  </p:iterate>
                                  <p:childTnLst>
                                    <p:set>
                                      <p:cBhvr>
                                        <p:cTn id="6" fill="hold"/>
                                        <p:tgtEl>
                                          <p:spTgt spid="669"/>
                                        </p:tgtEl>
                                        <p:attrNameLst>
                                          <p:attrName>style.visibility</p:attrName>
                                        </p:attrNameLst>
                                      </p:cBhvr>
                                      <p:to>
                                        <p:strVal val="visible"/>
                                      </p:to>
                                    </p:set>
                                    <p:anim calcmode="lin" valueType="num">
                                      <p:cBhvr>
                                        <p:cTn id="7" dur="1000" fill="hold"/>
                                        <p:tgtEl>
                                          <p:spTgt spid="669"/>
                                        </p:tgtEl>
                                        <p:attrNameLst>
                                          <p:attrName>ppt_x</p:attrName>
                                        </p:attrNameLst>
                                      </p:cBhvr>
                                      <p:tavLst>
                                        <p:tav tm="0">
                                          <p:val>
                                            <p:strVal val="0-#ppt_w/2"/>
                                          </p:val>
                                        </p:tav>
                                        <p:tav tm="100000">
                                          <p:val>
                                            <p:strVal val="#ppt_x"/>
                                          </p:val>
                                        </p:tav>
                                      </p:tavLst>
                                    </p:anim>
                                    <p:anim calcmode="lin" valueType="num">
                                      <p:cBhvr>
                                        <p:cTn id="8" dur="1000" fill="hold"/>
                                        <p:tgtEl>
                                          <p:spTgt spid="6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9"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This mapping, or function, from words to sequences of numbers is called a word representation or embedding.…"/>
          <p:cNvSpPr txBox="1"/>
          <p:nvPr>
            <p:ph type="body" sz="half" idx="1"/>
          </p:nvPr>
        </p:nvSpPr>
        <p:spPr>
          <a:xfrm>
            <a:off x="5445350" y="1511999"/>
            <a:ext cx="5927948" cy="4814048"/>
          </a:xfrm>
          <a:prstGeom prst="rect">
            <a:avLst/>
          </a:prstGeom>
        </p:spPr>
        <p:txBody>
          <a:bodyPr anchor="ctr"/>
          <a:lstStyle/>
          <a:p>
            <a:pPr/>
            <a:r>
              <a:t>This mapping, or function, from words to sequences of numbers is called a </a:t>
            </a:r>
            <a:r>
              <a:rPr b="1">
                <a:latin typeface="Helvetica Neue"/>
                <a:ea typeface="Helvetica Neue"/>
                <a:cs typeface="Helvetica Neue"/>
                <a:sym typeface="Helvetica Neue"/>
              </a:rPr>
              <a:t>word representation or embedding.</a:t>
            </a:r>
            <a:endParaRPr b="1">
              <a:latin typeface="Helvetica Neue"/>
              <a:ea typeface="Helvetica Neue"/>
              <a:cs typeface="Helvetica Neue"/>
              <a:sym typeface="Helvetica Neue"/>
            </a:endParaRPr>
          </a:p>
          <a:p>
            <a:pPr/>
            <a:r>
              <a:t>If we have a good word representation, then we can find similar words! And use those synonyms to expand the query.</a:t>
            </a:r>
          </a:p>
          <a:p>
            <a:pPr/>
            <a:r>
              <a:t>It has been shown that </a:t>
            </a:r>
            <a:r>
              <a:rPr b="1">
                <a:latin typeface="Helvetica Neue"/>
                <a:ea typeface="Helvetica Neue"/>
                <a:cs typeface="Helvetica Neue"/>
                <a:sym typeface="Helvetica Neue"/>
              </a:rPr>
              <a:t>neural networks </a:t>
            </a:r>
            <a:r>
              <a:t>are great to find good embeddings</a:t>
            </a:r>
          </a:p>
        </p:txBody>
      </p:sp>
      <p:sp>
        <p:nvSpPr>
          <p:cNvPr id="6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9" name="Image" descr="Image"/>
          <p:cNvPicPr>
            <a:picLocks noChangeAspect="1"/>
          </p:cNvPicPr>
          <p:nvPr/>
        </p:nvPicPr>
        <p:blipFill>
          <a:blip r:embed="rId2">
            <a:extLst/>
          </a:blip>
          <a:stretch>
            <a:fillRect/>
          </a:stretch>
        </p:blipFill>
        <p:spPr>
          <a:xfrm>
            <a:off x="534277" y="1874828"/>
            <a:ext cx="4779789" cy="3913363"/>
          </a:xfrm>
          <a:prstGeom prst="rect">
            <a:avLst/>
          </a:prstGeom>
          <a:ln w="12700">
            <a:miter lim="400000"/>
          </a:ln>
        </p:spPr>
      </p:pic>
      <p:sp>
        <p:nvSpPr>
          <p:cNvPr id="680" name="How do we represent words?"/>
          <p:cNvSpPr txBox="1"/>
          <p:nvPr>
            <p:ph type="title"/>
          </p:nvPr>
        </p:nvSpPr>
        <p:spPr>
          <a:xfrm>
            <a:off x="952496" y="323999"/>
            <a:ext cx="11232001" cy="908051"/>
          </a:xfrm>
          <a:prstGeom prst="rect">
            <a:avLst/>
          </a:prstGeom>
        </p:spPr>
        <p:txBody>
          <a:bodyPr lIns="45699" tIns="45699" rIns="45699" bIns="45699"/>
          <a:lstStyle/>
          <a:p>
            <a:pPr/>
            <a:r>
              <a:t>How do we represent words?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7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7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77"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Neural Networks"/>
          <p:cNvSpPr txBox="1"/>
          <p:nvPr>
            <p:ph type="title"/>
          </p:nvPr>
        </p:nvSpPr>
        <p:spPr>
          <a:prstGeom prst="rect">
            <a:avLst/>
          </a:prstGeom>
        </p:spPr>
        <p:txBody>
          <a:bodyPr/>
          <a:lstStyle/>
          <a:p>
            <a:pPr/>
            <a:r>
              <a:t>Neural Networks</a:t>
            </a:r>
          </a:p>
        </p:txBody>
      </p:sp>
      <p:sp>
        <p:nvSpPr>
          <p:cNvPr id="6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4" name="You and only you"/>
          <p:cNvSpPr txBox="1"/>
          <p:nvPr/>
        </p:nvSpPr>
        <p:spPr>
          <a:xfrm>
            <a:off x="729054" y="3280099"/>
            <a:ext cx="1921625" cy="2978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a:solidFill>
                  <a:srgbClr val="F15B2A"/>
                </a:solidFill>
                <a:latin typeface="Helvetica Neue Medium"/>
                <a:ea typeface="Helvetica Neue Medium"/>
                <a:cs typeface="Helvetica Neue Medium"/>
                <a:sym typeface="Helvetica Neue Medium"/>
              </a:defRPr>
            </a:lvl1pPr>
          </a:lstStyle>
          <a:p>
            <a:pPr/>
            <a:r>
              <a:t>You and only you</a:t>
            </a:r>
          </a:p>
        </p:txBody>
      </p:sp>
      <p:sp>
        <p:nvSpPr>
          <p:cNvPr id="685" name="[1,0,0]"/>
          <p:cNvSpPr txBox="1"/>
          <p:nvPr/>
        </p:nvSpPr>
        <p:spPr>
          <a:xfrm>
            <a:off x="4071092" y="1907043"/>
            <a:ext cx="584912" cy="2354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A62E5C"/>
                </a:solidFill>
                <a:latin typeface="Helvetica Neue Medium"/>
                <a:ea typeface="Helvetica Neue Medium"/>
                <a:cs typeface="Helvetica Neue Medium"/>
                <a:sym typeface="Helvetica Neue Medium"/>
              </a:defRPr>
            </a:lvl1pPr>
          </a:lstStyle>
          <a:p>
            <a:pPr/>
            <a:r>
              <a:t>[1,0,0]</a:t>
            </a:r>
          </a:p>
        </p:txBody>
      </p:sp>
      <p:sp>
        <p:nvSpPr>
          <p:cNvPr id="686" name="[0,1,0]"/>
          <p:cNvSpPr txBox="1"/>
          <p:nvPr/>
        </p:nvSpPr>
        <p:spPr>
          <a:xfrm>
            <a:off x="4071092" y="2876972"/>
            <a:ext cx="584912" cy="2354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A62E5C"/>
                </a:solidFill>
                <a:latin typeface="Helvetica Neue Medium"/>
                <a:ea typeface="Helvetica Neue Medium"/>
                <a:cs typeface="Helvetica Neue Medium"/>
                <a:sym typeface="Helvetica Neue Medium"/>
              </a:defRPr>
            </a:lvl1pPr>
          </a:lstStyle>
          <a:p>
            <a:pPr/>
            <a:r>
              <a:t>[0,1,0]</a:t>
            </a:r>
          </a:p>
        </p:txBody>
      </p:sp>
      <p:sp>
        <p:nvSpPr>
          <p:cNvPr id="687" name="[0,0,1]"/>
          <p:cNvSpPr txBox="1"/>
          <p:nvPr/>
        </p:nvSpPr>
        <p:spPr>
          <a:xfrm>
            <a:off x="4071092" y="3962870"/>
            <a:ext cx="584912" cy="2354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A62E5C"/>
                </a:solidFill>
                <a:latin typeface="Helvetica Neue Medium"/>
                <a:ea typeface="Helvetica Neue Medium"/>
                <a:cs typeface="Helvetica Neue Medium"/>
                <a:sym typeface="Helvetica Neue Medium"/>
              </a:defRPr>
            </a:lvl1pPr>
          </a:lstStyle>
          <a:p>
            <a:pPr/>
            <a:r>
              <a:t>[0,0,1]</a:t>
            </a:r>
          </a:p>
        </p:txBody>
      </p:sp>
      <p:sp>
        <p:nvSpPr>
          <p:cNvPr id="688" name="[1,0,0]"/>
          <p:cNvSpPr txBox="1"/>
          <p:nvPr/>
        </p:nvSpPr>
        <p:spPr>
          <a:xfrm>
            <a:off x="4071092" y="5048769"/>
            <a:ext cx="584912" cy="2354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A62E5C"/>
                </a:solidFill>
                <a:latin typeface="Helvetica Neue Medium"/>
                <a:ea typeface="Helvetica Neue Medium"/>
                <a:cs typeface="Helvetica Neue Medium"/>
                <a:sym typeface="Helvetica Neue Medium"/>
              </a:defRPr>
            </a:lvl1pPr>
          </a:lstStyle>
          <a:p>
            <a:pPr/>
            <a:r>
              <a:t>[1,0,0]</a:t>
            </a:r>
          </a:p>
        </p:txBody>
      </p:sp>
      <p:sp>
        <p:nvSpPr>
          <p:cNvPr id="689" name="Z2"/>
          <p:cNvSpPr/>
          <p:nvPr/>
        </p:nvSpPr>
        <p:spPr>
          <a:xfrm>
            <a:off x="6239976" y="3094714"/>
            <a:ext cx="657041" cy="668572"/>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b="1" sz="1700">
                <a:solidFill>
                  <a:srgbClr val="FDFFFF"/>
                </a:solidFill>
                <a:latin typeface="Helvetica Neue"/>
                <a:ea typeface="Helvetica Neue"/>
                <a:cs typeface="Helvetica Neue"/>
                <a:sym typeface="Helvetica Neue"/>
              </a:defRPr>
            </a:lvl1pPr>
          </a:lstStyle>
          <a:p>
            <a:pPr/>
            <a:r>
              <a:t>Z2</a:t>
            </a:r>
          </a:p>
        </p:txBody>
      </p:sp>
      <p:sp>
        <p:nvSpPr>
          <p:cNvPr id="690" name="Line"/>
          <p:cNvSpPr/>
          <p:nvPr/>
        </p:nvSpPr>
        <p:spPr>
          <a:xfrm>
            <a:off x="4757347" y="2039197"/>
            <a:ext cx="1362630" cy="109898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91" name="Line"/>
          <p:cNvSpPr/>
          <p:nvPr/>
        </p:nvSpPr>
        <p:spPr>
          <a:xfrm>
            <a:off x="4878711" y="3002958"/>
            <a:ext cx="1114686" cy="26866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92" name="Line"/>
          <p:cNvSpPr/>
          <p:nvPr/>
        </p:nvSpPr>
        <p:spPr>
          <a:xfrm flipV="1">
            <a:off x="4754902" y="3398625"/>
            <a:ext cx="1365495" cy="6827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93" name="Line"/>
          <p:cNvSpPr/>
          <p:nvPr/>
        </p:nvSpPr>
        <p:spPr>
          <a:xfrm flipV="1">
            <a:off x="4875412" y="3588882"/>
            <a:ext cx="1361442" cy="136144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94" name="Line"/>
          <p:cNvSpPr/>
          <p:nvPr/>
        </p:nvSpPr>
        <p:spPr>
          <a:xfrm flipV="1">
            <a:off x="6547250" y="3810034"/>
            <a:ext cx="1" cy="1208838"/>
          </a:xfrm>
          <a:prstGeom prst="line">
            <a:avLst/>
          </a:prstGeom>
          <a:ln w="25400">
            <a:solidFill>
              <a:schemeClr val="accent1"/>
            </a:solidFill>
            <a:prstDash val="sysDot"/>
            <a:miter lim="400000"/>
            <a:head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95" name="Z2 = w1 * “you” + w2 * ”and” + w3* ”only” + w4 * “you”"/>
          <p:cNvSpPr txBox="1"/>
          <p:nvPr/>
        </p:nvSpPr>
        <p:spPr>
          <a:xfrm>
            <a:off x="6295603" y="5048769"/>
            <a:ext cx="4925886" cy="223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500">
                <a:solidFill>
                  <a:srgbClr val="F15B2A"/>
                </a:solidFill>
                <a:latin typeface="Helvetica Neue"/>
                <a:ea typeface="Helvetica Neue"/>
                <a:cs typeface="Helvetica Neue"/>
                <a:sym typeface="Helvetica Neue"/>
              </a:defRPr>
            </a:lvl1pPr>
          </a:lstStyle>
          <a:p>
            <a:pPr/>
            <a:r>
              <a:t>Z2 = w1 * “you” + w2 * ”and” + w3* ”only” + w4 * “you”</a:t>
            </a:r>
          </a:p>
        </p:txBody>
      </p:sp>
      <p:sp>
        <p:nvSpPr>
          <p:cNvPr id="696" name="Line"/>
          <p:cNvSpPr/>
          <p:nvPr/>
        </p:nvSpPr>
        <p:spPr>
          <a:xfrm>
            <a:off x="6912012" y="3427375"/>
            <a:ext cx="2081096"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697" name="Apply a function"/>
          <p:cNvSpPr txBox="1"/>
          <p:nvPr/>
        </p:nvSpPr>
        <p:spPr>
          <a:xfrm>
            <a:off x="7313622" y="3082014"/>
            <a:ext cx="1483552" cy="2230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500">
                <a:solidFill>
                  <a:srgbClr val="F15B2A"/>
                </a:solidFill>
                <a:latin typeface="Helvetica Neue"/>
                <a:ea typeface="Helvetica Neue"/>
                <a:cs typeface="Helvetica Neue"/>
                <a:sym typeface="Helvetica Neue"/>
              </a:defRPr>
            </a:lvl1pPr>
          </a:lstStyle>
          <a:p>
            <a:pPr/>
            <a:r>
              <a:t>Apply a function</a:t>
            </a:r>
          </a:p>
        </p:txBody>
      </p:sp>
      <p:sp>
        <p:nvSpPr>
          <p:cNvPr id="698" name="X2"/>
          <p:cNvSpPr/>
          <p:nvPr/>
        </p:nvSpPr>
        <p:spPr>
          <a:xfrm>
            <a:off x="9097537" y="3094714"/>
            <a:ext cx="657042" cy="668572"/>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b="1" sz="1700">
                <a:solidFill>
                  <a:srgbClr val="FDFFFF"/>
                </a:solidFill>
                <a:latin typeface="Helvetica Neue"/>
                <a:ea typeface="Helvetica Neue"/>
                <a:cs typeface="Helvetica Neue"/>
                <a:sym typeface="Helvetica Neue"/>
              </a:defRPr>
            </a:lvl1pPr>
          </a:lstStyle>
          <a:p>
            <a:pPr/>
            <a:r>
              <a:t>X2</a:t>
            </a:r>
          </a:p>
        </p:txBody>
      </p:sp>
      <p:sp>
        <p:nvSpPr>
          <p:cNvPr id="699" name="Line"/>
          <p:cNvSpPr/>
          <p:nvPr/>
        </p:nvSpPr>
        <p:spPr>
          <a:xfrm flipV="1">
            <a:off x="995983" y="1994402"/>
            <a:ext cx="2903774" cy="118022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04" name="Connection Line"/>
          <p:cNvSpPr/>
          <p:nvPr/>
        </p:nvSpPr>
        <p:spPr>
          <a:xfrm>
            <a:off x="1534667" y="2852859"/>
            <a:ext cx="2411208" cy="359298"/>
          </a:xfrm>
          <a:custGeom>
            <a:avLst/>
            <a:gdLst/>
            <a:ahLst/>
            <a:cxnLst>
              <a:cxn ang="0">
                <a:pos x="wd2" y="hd2"/>
              </a:cxn>
              <a:cxn ang="5400000">
                <a:pos x="wd2" y="hd2"/>
              </a:cxn>
              <a:cxn ang="10800000">
                <a:pos x="wd2" y="hd2"/>
              </a:cxn>
              <a:cxn ang="16200000">
                <a:pos x="wd2" y="hd2"/>
              </a:cxn>
            </a:cxnLst>
            <a:rect l="0" t="0" r="r" b="b"/>
            <a:pathLst>
              <a:path w="21600" h="16906" fill="norm" stroke="1" extrusionOk="0">
                <a:moveTo>
                  <a:pt x="0" y="16906"/>
                </a:moveTo>
                <a:cubicBezTo>
                  <a:pt x="8262" y="-1030"/>
                  <a:pt x="15462" y="-4694"/>
                  <a:pt x="21600" y="5913"/>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705" name="Connection Line"/>
          <p:cNvSpPr/>
          <p:nvPr/>
        </p:nvSpPr>
        <p:spPr>
          <a:xfrm>
            <a:off x="1977167" y="3601957"/>
            <a:ext cx="1980440" cy="592573"/>
          </a:xfrm>
          <a:custGeom>
            <a:avLst/>
            <a:gdLst/>
            <a:ahLst/>
            <a:cxnLst>
              <a:cxn ang="0">
                <a:pos x="wd2" y="hd2"/>
              </a:cxn>
              <a:cxn ang="5400000">
                <a:pos x="wd2" y="hd2"/>
              </a:cxn>
              <a:cxn ang="10800000">
                <a:pos x="wd2" y="hd2"/>
              </a:cxn>
              <a:cxn ang="16200000">
                <a:pos x="wd2" y="hd2"/>
              </a:cxn>
            </a:cxnLst>
            <a:rect l="0" t="0" r="r" b="b"/>
            <a:pathLst>
              <a:path w="21600" h="17545" fill="norm" stroke="1" extrusionOk="0">
                <a:moveTo>
                  <a:pt x="0" y="0"/>
                </a:moveTo>
                <a:cubicBezTo>
                  <a:pt x="6328" y="16916"/>
                  <a:pt x="13528" y="21600"/>
                  <a:pt x="21600" y="14051"/>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702" name="Line"/>
          <p:cNvSpPr/>
          <p:nvPr/>
        </p:nvSpPr>
        <p:spPr>
          <a:xfrm>
            <a:off x="2631602" y="3689919"/>
            <a:ext cx="1268155" cy="145724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03" name="This would create a 1 dimensional representation"/>
          <p:cNvSpPr/>
          <p:nvPr/>
        </p:nvSpPr>
        <p:spPr>
          <a:xfrm>
            <a:off x="1809283" y="5572188"/>
            <a:ext cx="8573434"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This would create a 1 dimensional representation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99"/>
                                        </p:tgtEl>
                                        <p:attrNameLst>
                                          <p:attrName>style.visibility</p:attrName>
                                        </p:attrNameLst>
                                      </p:cBhvr>
                                      <p:to>
                                        <p:strVal val="visible"/>
                                      </p:to>
                                    </p:set>
                                    <p:animEffect filter="dissolve" transition="in">
                                      <p:cBhvr>
                                        <p:cTn id="7" dur="1000"/>
                                        <p:tgtEl>
                                          <p:spTgt spid="699"/>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704"/>
                                        </p:tgtEl>
                                        <p:attrNameLst>
                                          <p:attrName>style.visibility</p:attrName>
                                        </p:attrNameLst>
                                      </p:cBhvr>
                                      <p:to>
                                        <p:strVal val="visible"/>
                                      </p:to>
                                    </p:set>
                                    <p:animEffect filter="dissolve" transition="in">
                                      <p:cBhvr>
                                        <p:cTn id="11" dur="1000"/>
                                        <p:tgtEl>
                                          <p:spTgt spid="704"/>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705"/>
                                        </p:tgtEl>
                                        <p:attrNameLst>
                                          <p:attrName>style.visibility</p:attrName>
                                        </p:attrNameLst>
                                      </p:cBhvr>
                                      <p:to>
                                        <p:strVal val="visible"/>
                                      </p:to>
                                    </p:set>
                                    <p:animEffect filter="dissolve" transition="in">
                                      <p:cBhvr>
                                        <p:cTn id="15" dur="1000"/>
                                        <p:tgtEl>
                                          <p:spTgt spid="705"/>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702"/>
                                        </p:tgtEl>
                                        <p:attrNameLst>
                                          <p:attrName>style.visibility</p:attrName>
                                        </p:attrNameLst>
                                      </p:cBhvr>
                                      <p:to>
                                        <p:strVal val="visible"/>
                                      </p:to>
                                    </p:set>
                                    <p:animEffect filter="dissolve" transition="in">
                                      <p:cBhvr>
                                        <p:cTn id="19" dur="1000"/>
                                        <p:tgtEl>
                                          <p:spTgt spid="702"/>
                                        </p:tgtEl>
                                      </p:cBhvr>
                                    </p:animEffect>
                                  </p:childTnLst>
                                </p:cTn>
                              </p:par>
                            </p:childTnLst>
                          </p:cTn>
                        </p:par>
                        <p:par>
                          <p:cTn id="20" fill="hold">
                            <p:stCondLst>
                              <p:cond delay="4000"/>
                            </p:stCondLst>
                            <p:childTnLst>
                              <p:par>
                                <p:cTn id="21" presetClass="entr" nodeType="afterEffect" presetSubtype="0" presetID="1" grpId="5" fill="hold">
                                  <p:stCondLst>
                                    <p:cond delay="0"/>
                                  </p:stCondLst>
                                  <p:iterate type="el" backwards="0">
                                    <p:tmAbs val="0"/>
                                  </p:iterate>
                                  <p:childTnLst>
                                    <p:set>
                                      <p:cBhvr>
                                        <p:cTn id="22" fill="hold"/>
                                        <p:tgtEl>
                                          <p:spTgt spid="685"/>
                                        </p:tgtEl>
                                        <p:attrNameLst>
                                          <p:attrName>style.visibility</p:attrName>
                                        </p:attrNameLst>
                                      </p:cBhvr>
                                      <p:to>
                                        <p:strVal val="visible"/>
                                      </p:to>
                                    </p:set>
                                  </p:childTnLst>
                                </p:cTn>
                              </p:par>
                            </p:childTnLst>
                          </p:cTn>
                        </p:par>
                        <p:par>
                          <p:cTn id="23" fill="hold">
                            <p:stCondLst>
                              <p:cond delay="4000"/>
                            </p:stCondLst>
                            <p:childTnLst>
                              <p:par>
                                <p:cTn id="24" presetClass="entr" nodeType="afterEffect" presetSubtype="0" presetID="1" grpId="6" fill="hold">
                                  <p:stCondLst>
                                    <p:cond delay="0"/>
                                  </p:stCondLst>
                                  <p:iterate type="el" backwards="0">
                                    <p:tmAbs val="0"/>
                                  </p:iterate>
                                  <p:childTnLst>
                                    <p:set>
                                      <p:cBhvr>
                                        <p:cTn id="25" fill="hold"/>
                                        <p:tgtEl>
                                          <p:spTgt spid="686"/>
                                        </p:tgtEl>
                                        <p:attrNameLst>
                                          <p:attrName>style.visibility</p:attrName>
                                        </p:attrNameLst>
                                      </p:cBhvr>
                                      <p:to>
                                        <p:strVal val="visible"/>
                                      </p:to>
                                    </p:set>
                                  </p:childTnLst>
                                </p:cTn>
                              </p:par>
                            </p:childTnLst>
                          </p:cTn>
                        </p:par>
                        <p:par>
                          <p:cTn id="26" fill="hold">
                            <p:stCondLst>
                              <p:cond delay="4000"/>
                            </p:stCondLst>
                            <p:childTnLst>
                              <p:par>
                                <p:cTn id="27" presetClass="entr" nodeType="afterEffect" presetSubtype="0" presetID="1" grpId="7" fill="hold">
                                  <p:stCondLst>
                                    <p:cond delay="0"/>
                                  </p:stCondLst>
                                  <p:iterate type="el" backwards="0">
                                    <p:tmAbs val="0"/>
                                  </p:iterate>
                                  <p:childTnLst>
                                    <p:set>
                                      <p:cBhvr>
                                        <p:cTn id="28" fill="hold"/>
                                        <p:tgtEl>
                                          <p:spTgt spid="687"/>
                                        </p:tgtEl>
                                        <p:attrNameLst>
                                          <p:attrName>style.visibility</p:attrName>
                                        </p:attrNameLst>
                                      </p:cBhvr>
                                      <p:to>
                                        <p:strVal val="visible"/>
                                      </p:to>
                                    </p:set>
                                  </p:childTnLst>
                                </p:cTn>
                              </p:par>
                            </p:childTnLst>
                          </p:cTn>
                        </p:par>
                        <p:par>
                          <p:cTn id="29" fill="hold">
                            <p:stCondLst>
                              <p:cond delay="4000"/>
                            </p:stCondLst>
                            <p:childTnLst>
                              <p:par>
                                <p:cTn id="30" presetClass="entr" nodeType="afterEffect" presetSubtype="0" presetID="1" grpId="8" fill="hold">
                                  <p:stCondLst>
                                    <p:cond delay="0"/>
                                  </p:stCondLst>
                                  <p:iterate type="el" backwards="0">
                                    <p:tmAbs val="0"/>
                                  </p:iterate>
                                  <p:childTnLst>
                                    <p:set>
                                      <p:cBhvr>
                                        <p:cTn id="31" fill="hold"/>
                                        <p:tgtEl>
                                          <p:spTgt spid="68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ID="9" grpId="9" fill="hold">
                                  <p:stCondLst>
                                    <p:cond delay="0"/>
                                  </p:stCondLst>
                                  <p:iterate type="el" backwards="0">
                                    <p:tmAbs val="0"/>
                                  </p:iterate>
                                  <p:childTnLst>
                                    <p:set>
                                      <p:cBhvr>
                                        <p:cTn id="35" fill="hold"/>
                                        <p:tgtEl>
                                          <p:spTgt spid="690"/>
                                        </p:tgtEl>
                                        <p:attrNameLst>
                                          <p:attrName>style.visibility</p:attrName>
                                        </p:attrNameLst>
                                      </p:cBhvr>
                                      <p:to>
                                        <p:strVal val="visible"/>
                                      </p:to>
                                    </p:set>
                                    <p:animEffect filter="dissolve" transition="in">
                                      <p:cBhvr>
                                        <p:cTn id="36" dur="2000"/>
                                        <p:tgtEl>
                                          <p:spTgt spid="690"/>
                                        </p:tgtEl>
                                      </p:cBhvr>
                                    </p:animEffect>
                                  </p:childTnLst>
                                </p:cTn>
                              </p:par>
                            </p:childTnLst>
                          </p:cTn>
                        </p:par>
                        <p:par>
                          <p:cTn id="37" fill="hold">
                            <p:stCondLst>
                              <p:cond delay="2000"/>
                            </p:stCondLst>
                            <p:childTnLst>
                              <p:par>
                                <p:cTn id="38" presetClass="entr" nodeType="afterEffect" presetID="9" grpId="10" fill="hold">
                                  <p:stCondLst>
                                    <p:cond delay="0"/>
                                  </p:stCondLst>
                                  <p:iterate type="el" backwards="0">
                                    <p:tmAbs val="0"/>
                                  </p:iterate>
                                  <p:childTnLst>
                                    <p:set>
                                      <p:cBhvr>
                                        <p:cTn id="39" fill="hold"/>
                                        <p:tgtEl>
                                          <p:spTgt spid="691"/>
                                        </p:tgtEl>
                                        <p:attrNameLst>
                                          <p:attrName>style.visibility</p:attrName>
                                        </p:attrNameLst>
                                      </p:cBhvr>
                                      <p:to>
                                        <p:strVal val="visible"/>
                                      </p:to>
                                    </p:set>
                                    <p:animEffect filter="dissolve" transition="in">
                                      <p:cBhvr>
                                        <p:cTn id="40" dur="2000"/>
                                        <p:tgtEl>
                                          <p:spTgt spid="691"/>
                                        </p:tgtEl>
                                      </p:cBhvr>
                                    </p:animEffect>
                                  </p:childTnLst>
                                </p:cTn>
                              </p:par>
                            </p:childTnLst>
                          </p:cTn>
                        </p:par>
                        <p:par>
                          <p:cTn id="41" fill="hold">
                            <p:stCondLst>
                              <p:cond delay="4000"/>
                            </p:stCondLst>
                            <p:childTnLst>
                              <p:par>
                                <p:cTn id="42" presetClass="entr" nodeType="afterEffect" presetID="9" grpId="11" fill="hold">
                                  <p:stCondLst>
                                    <p:cond delay="0"/>
                                  </p:stCondLst>
                                  <p:iterate type="el" backwards="0">
                                    <p:tmAbs val="0"/>
                                  </p:iterate>
                                  <p:childTnLst>
                                    <p:set>
                                      <p:cBhvr>
                                        <p:cTn id="43" fill="hold"/>
                                        <p:tgtEl>
                                          <p:spTgt spid="692"/>
                                        </p:tgtEl>
                                        <p:attrNameLst>
                                          <p:attrName>style.visibility</p:attrName>
                                        </p:attrNameLst>
                                      </p:cBhvr>
                                      <p:to>
                                        <p:strVal val="visible"/>
                                      </p:to>
                                    </p:set>
                                    <p:animEffect filter="dissolve" transition="in">
                                      <p:cBhvr>
                                        <p:cTn id="44" dur="2000"/>
                                        <p:tgtEl>
                                          <p:spTgt spid="692"/>
                                        </p:tgtEl>
                                      </p:cBhvr>
                                    </p:animEffect>
                                  </p:childTnLst>
                                </p:cTn>
                              </p:par>
                            </p:childTnLst>
                          </p:cTn>
                        </p:par>
                        <p:par>
                          <p:cTn id="45" fill="hold">
                            <p:stCondLst>
                              <p:cond delay="6000"/>
                            </p:stCondLst>
                            <p:childTnLst>
                              <p:par>
                                <p:cTn id="46" presetClass="entr" nodeType="afterEffect" presetID="9" grpId="12" fill="hold">
                                  <p:stCondLst>
                                    <p:cond delay="0"/>
                                  </p:stCondLst>
                                  <p:iterate type="el" backwards="0">
                                    <p:tmAbs val="0"/>
                                  </p:iterate>
                                  <p:childTnLst>
                                    <p:set>
                                      <p:cBhvr>
                                        <p:cTn id="47" fill="hold"/>
                                        <p:tgtEl>
                                          <p:spTgt spid="693"/>
                                        </p:tgtEl>
                                        <p:attrNameLst>
                                          <p:attrName>style.visibility</p:attrName>
                                        </p:attrNameLst>
                                      </p:cBhvr>
                                      <p:to>
                                        <p:strVal val="visible"/>
                                      </p:to>
                                    </p:set>
                                    <p:animEffect filter="dissolve" transition="in">
                                      <p:cBhvr>
                                        <p:cTn id="48" dur="2000"/>
                                        <p:tgtEl>
                                          <p:spTgt spid="693"/>
                                        </p:tgtEl>
                                      </p:cBhvr>
                                    </p:animEffect>
                                  </p:childTnLst>
                                </p:cTn>
                              </p:par>
                            </p:childTnLst>
                          </p:cTn>
                        </p:par>
                        <p:par>
                          <p:cTn id="49" fill="hold">
                            <p:stCondLst>
                              <p:cond delay="8000"/>
                            </p:stCondLst>
                            <p:childTnLst>
                              <p:par>
                                <p:cTn id="50" presetClass="entr" nodeType="afterEffect" presetSubtype="0" presetID="1" grpId="13" fill="hold">
                                  <p:stCondLst>
                                    <p:cond delay="0"/>
                                  </p:stCondLst>
                                  <p:iterate type="el" backwards="0">
                                    <p:tmAbs val="0"/>
                                  </p:iterate>
                                  <p:childTnLst>
                                    <p:set>
                                      <p:cBhvr>
                                        <p:cTn id="51" fill="hold"/>
                                        <p:tgtEl>
                                          <p:spTgt spid="689"/>
                                        </p:tgtEl>
                                        <p:attrNameLst>
                                          <p:attrName>style.visibility</p:attrName>
                                        </p:attrNameLst>
                                      </p:cBhvr>
                                      <p:to>
                                        <p:strVal val="visible"/>
                                      </p:to>
                                    </p:set>
                                  </p:childTnLst>
                                </p:cTn>
                              </p:par>
                            </p:childTnLst>
                          </p:cTn>
                        </p:par>
                        <p:par>
                          <p:cTn id="52" fill="hold">
                            <p:stCondLst>
                              <p:cond delay="8000"/>
                            </p:stCondLst>
                            <p:childTnLst>
                              <p:par>
                                <p:cTn id="53" presetClass="entr" nodeType="afterEffect" presetSubtype="1" presetID="22" grpId="14" fill="hold">
                                  <p:stCondLst>
                                    <p:cond delay="0"/>
                                  </p:stCondLst>
                                  <p:iterate type="el" backwards="0">
                                    <p:tmAbs val="0"/>
                                  </p:iterate>
                                  <p:childTnLst>
                                    <p:set>
                                      <p:cBhvr>
                                        <p:cTn id="54" fill="hold"/>
                                        <p:tgtEl>
                                          <p:spTgt spid="694"/>
                                        </p:tgtEl>
                                        <p:attrNameLst>
                                          <p:attrName>style.visibility</p:attrName>
                                        </p:attrNameLst>
                                      </p:cBhvr>
                                      <p:to>
                                        <p:strVal val="visible"/>
                                      </p:to>
                                    </p:set>
                                    <p:animEffect filter="wipe(up)" transition="in">
                                      <p:cBhvr>
                                        <p:cTn id="55" dur="1000"/>
                                        <p:tgtEl>
                                          <p:spTgt spid="694"/>
                                        </p:tgtEl>
                                      </p:cBhvr>
                                    </p:animEffect>
                                  </p:childTnLst>
                                </p:cTn>
                              </p:par>
                            </p:childTnLst>
                          </p:cTn>
                        </p:par>
                        <p:par>
                          <p:cTn id="56" fill="hold">
                            <p:stCondLst>
                              <p:cond delay="9000"/>
                            </p:stCondLst>
                            <p:childTnLst>
                              <p:par>
                                <p:cTn id="57" presetClass="entr" nodeType="afterEffect" presetSubtype="1" presetID="22" grpId="15" fill="hold">
                                  <p:stCondLst>
                                    <p:cond delay="0"/>
                                  </p:stCondLst>
                                  <p:iterate type="el" backwards="0">
                                    <p:tmAbs val="0"/>
                                  </p:iterate>
                                  <p:childTnLst>
                                    <p:set>
                                      <p:cBhvr>
                                        <p:cTn id="58" fill="hold"/>
                                        <p:tgtEl>
                                          <p:spTgt spid="695"/>
                                        </p:tgtEl>
                                        <p:attrNameLst>
                                          <p:attrName>style.visibility</p:attrName>
                                        </p:attrNameLst>
                                      </p:cBhvr>
                                      <p:to>
                                        <p:strVal val="visible"/>
                                      </p:to>
                                    </p:set>
                                    <p:animEffect filter="wipe(up)" transition="in">
                                      <p:cBhvr>
                                        <p:cTn id="59" dur="1000"/>
                                        <p:tgtEl>
                                          <p:spTgt spid="695"/>
                                        </p:tgtEl>
                                      </p:cBhvr>
                                    </p:animEffec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8" presetID="22" grpId="16" fill="hold">
                                  <p:stCondLst>
                                    <p:cond delay="0"/>
                                  </p:stCondLst>
                                  <p:iterate type="el" backwards="0">
                                    <p:tmAbs val="0"/>
                                  </p:iterate>
                                  <p:childTnLst>
                                    <p:set>
                                      <p:cBhvr>
                                        <p:cTn id="63" fill="hold"/>
                                        <p:tgtEl>
                                          <p:spTgt spid="696"/>
                                        </p:tgtEl>
                                        <p:attrNameLst>
                                          <p:attrName>style.visibility</p:attrName>
                                        </p:attrNameLst>
                                      </p:cBhvr>
                                      <p:to>
                                        <p:strVal val="visible"/>
                                      </p:to>
                                    </p:set>
                                    <p:animEffect filter="wipe(left)" transition="in">
                                      <p:cBhvr>
                                        <p:cTn id="64" dur="1000"/>
                                        <p:tgtEl>
                                          <p:spTgt spid="696"/>
                                        </p:tgtEl>
                                      </p:cBhvr>
                                    </p:animEffect>
                                  </p:childTnLst>
                                </p:cTn>
                              </p:par>
                            </p:childTnLst>
                          </p:cTn>
                        </p:par>
                        <p:par>
                          <p:cTn id="65" fill="hold">
                            <p:stCondLst>
                              <p:cond delay="1000"/>
                            </p:stCondLst>
                            <p:childTnLst>
                              <p:par>
                                <p:cTn id="66" presetClass="entr" nodeType="afterEffect" presetSubtype="8" presetID="22" grpId="17" fill="hold">
                                  <p:stCondLst>
                                    <p:cond delay="0"/>
                                  </p:stCondLst>
                                  <p:iterate type="el" backwards="0">
                                    <p:tmAbs val="0"/>
                                  </p:iterate>
                                  <p:childTnLst>
                                    <p:set>
                                      <p:cBhvr>
                                        <p:cTn id="67" fill="hold"/>
                                        <p:tgtEl>
                                          <p:spTgt spid="697"/>
                                        </p:tgtEl>
                                        <p:attrNameLst>
                                          <p:attrName>style.visibility</p:attrName>
                                        </p:attrNameLst>
                                      </p:cBhvr>
                                      <p:to>
                                        <p:strVal val="visible"/>
                                      </p:to>
                                    </p:set>
                                    <p:animEffect filter="wipe(left)" transition="in">
                                      <p:cBhvr>
                                        <p:cTn id="68" dur="1000"/>
                                        <p:tgtEl>
                                          <p:spTgt spid="697"/>
                                        </p:tgtEl>
                                      </p:cBhvr>
                                    </p:animEffect>
                                  </p:childTnLst>
                                </p:cTn>
                              </p:par>
                            </p:childTnLst>
                          </p:cTn>
                        </p:par>
                        <p:par>
                          <p:cTn id="69" fill="hold">
                            <p:stCondLst>
                              <p:cond delay="2000"/>
                            </p:stCondLst>
                            <p:childTnLst>
                              <p:par>
                                <p:cTn id="70" presetClass="entr" nodeType="afterEffect" presetSubtype="8" presetID="22" grpId="18" fill="hold">
                                  <p:stCondLst>
                                    <p:cond delay="0"/>
                                  </p:stCondLst>
                                  <p:iterate type="el" backwards="0">
                                    <p:tmAbs val="0"/>
                                  </p:iterate>
                                  <p:childTnLst>
                                    <p:set>
                                      <p:cBhvr>
                                        <p:cTn id="71" fill="hold"/>
                                        <p:tgtEl>
                                          <p:spTgt spid="698"/>
                                        </p:tgtEl>
                                        <p:attrNameLst>
                                          <p:attrName>style.visibility</p:attrName>
                                        </p:attrNameLst>
                                      </p:cBhvr>
                                      <p:to>
                                        <p:strVal val="visible"/>
                                      </p:to>
                                    </p:set>
                                    <p:animEffect filter="wipe(left)" transition="in">
                                      <p:cBhvr>
                                        <p:cTn id="72" dur="1000"/>
                                        <p:tgtEl>
                                          <p:spTgt spid="698"/>
                                        </p:tgtEl>
                                      </p:cBhvr>
                                    </p:animEffect>
                                  </p:childTnLst>
                                </p:cTn>
                              </p:par>
                            </p:childTnLst>
                          </p:cTn>
                        </p:par>
                      </p:childTnLst>
                    </p:cTn>
                  </p:par>
                  <p:par>
                    <p:cTn id="73" fill="hold">
                      <p:stCondLst>
                        <p:cond delay="indefinite"/>
                      </p:stCondLst>
                      <p:childTnLst>
                        <p:par>
                          <p:cTn id="74" fill="hold">
                            <p:stCondLst>
                              <p:cond delay="0"/>
                            </p:stCondLst>
                            <p:childTnLst>
                              <p:par>
                                <p:cTn id="75" presetClass="entr" nodeType="clickEffect" presetSubtype="4" presetID="2" grpId="19" fill="hold">
                                  <p:stCondLst>
                                    <p:cond delay="0"/>
                                  </p:stCondLst>
                                  <p:iterate type="el" backwards="0">
                                    <p:tmAbs val="0"/>
                                  </p:iterate>
                                  <p:childTnLst>
                                    <p:set>
                                      <p:cBhvr>
                                        <p:cTn id="76" fill="hold"/>
                                        <p:tgtEl>
                                          <p:spTgt spid="703"/>
                                        </p:tgtEl>
                                        <p:attrNameLst>
                                          <p:attrName>style.visibility</p:attrName>
                                        </p:attrNameLst>
                                      </p:cBhvr>
                                      <p:to>
                                        <p:strVal val="visible"/>
                                      </p:to>
                                    </p:set>
                                    <p:anim calcmode="lin" valueType="num">
                                      <p:cBhvr>
                                        <p:cTn id="77" dur="1000" fill="hold"/>
                                        <p:tgtEl>
                                          <p:spTgt spid="703"/>
                                        </p:tgtEl>
                                        <p:attrNameLst>
                                          <p:attrName>ppt_x</p:attrName>
                                        </p:attrNameLst>
                                      </p:cBhvr>
                                      <p:tavLst>
                                        <p:tav tm="0">
                                          <p:val>
                                            <p:strVal val="#ppt_x"/>
                                          </p:val>
                                        </p:tav>
                                        <p:tav tm="100000">
                                          <p:val>
                                            <p:strVal val="#ppt_x"/>
                                          </p:val>
                                        </p:tav>
                                      </p:tavLst>
                                    </p:anim>
                                    <p:anim calcmode="lin" valueType="num">
                                      <p:cBhvr>
                                        <p:cTn id="78" dur="1000" fill="hold"/>
                                        <p:tgtEl>
                                          <p:spTgt spid="7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2" grpId="4"/>
      <p:bldP build="whole" bldLvl="1" animBg="1" rev="0" advAuto="0" spid="699" grpId="1"/>
      <p:bldP build="whole" bldLvl="1" animBg="1" rev="0" advAuto="0" spid="691" grpId="10"/>
      <p:bldP build="whole" bldLvl="1" animBg="1" rev="0" advAuto="0" spid="692" grpId="11"/>
      <p:bldP build="whole" bldLvl="1" animBg="1" rev="0" advAuto="0" spid="689" grpId="13"/>
      <p:bldP build="whole" bldLvl="1" animBg="1" rev="0" advAuto="0" spid="696" grpId="16"/>
      <p:bldP build="whole" bldLvl="1" animBg="1" rev="0" advAuto="0" spid="697" grpId="17"/>
      <p:bldP build="whole" bldLvl="1" animBg="1" rev="0" advAuto="0" spid="698" grpId="18"/>
      <p:bldP build="whole" bldLvl="1" animBg="1" rev="0" advAuto="0" spid="695" grpId="15"/>
      <p:bldP build="whole" bldLvl="1" animBg="1" rev="0" advAuto="0" spid="685" grpId="5"/>
      <p:bldP build="whole" bldLvl="1" animBg="1" rev="0" advAuto="0" spid="688" grpId="8"/>
      <p:bldP build="whole" bldLvl="1" animBg="1" rev="0" advAuto="0" spid="686" grpId="6"/>
      <p:bldP build="whole" bldLvl="1" animBg="1" rev="0" advAuto="0" spid="704" grpId="2"/>
      <p:bldP build="whole" bldLvl="1" animBg="1" rev="0" advAuto="0" spid="705" grpId="3"/>
      <p:bldP build="whole" bldLvl="1" animBg="1" rev="0" advAuto="0" spid="687" grpId="7"/>
      <p:bldP build="whole" bldLvl="1" animBg="1" rev="0" advAuto="0" spid="693" grpId="12"/>
      <p:bldP build="whole" bldLvl="1" animBg="1" rev="0" advAuto="0" spid="694" grpId="14"/>
      <p:bldP build="whole" bldLvl="1" animBg="1" rev="0" advAuto="0" spid="703" grpId="19"/>
      <p:bldP build="whole" bldLvl="1" animBg="1" rev="0" advAuto="0" spid="690" grpId="9"/>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Google Shape;119;p20"/>
          <p:cNvSpPr txBox="1"/>
          <p:nvPr>
            <p:ph type="title"/>
          </p:nvPr>
        </p:nvSpPr>
        <p:spPr>
          <a:xfrm>
            <a:off x="1190692" y="300599"/>
            <a:ext cx="11001300" cy="908101"/>
          </a:xfrm>
          <a:prstGeom prst="rect">
            <a:avLst/>
          </a:prstGeom>
        </p:spPr>
        <p:txBody>
          <a:bodyPr/>
          <a:lstStyle>
            <a:lvl1pPr>
              <a:defRPr b="1">
                <a:solidFill>
                  <a:srgbClr val="3F3F3F"/>
                </a:solidFill>
                <a:latin typeface="Helvetica Neue"/>
                <a:ea typeface="Helvetica Neue"/>
                <a:cs typeface="Helvetica Neue"/>
                <a:sym typeface="Helvetica Neue"/>
              </a:defRPr>
            </a:lvl1pPr>
          </a:lstStyle>
          <a:p>
            <a:pPr/>
            <a:r>
              <a:t>World Class Practitioners</a:t>
            </a:r>
          </a:p>
        </p:txBody>
      </p:sp>
      <p:sp>
        <p:nvSpPr>
          <p:cNvPr id="366" name="Google Shape;120;p20"/>
          <p:cNvSpPr txBox="1"/>
          <p:nvPr>
            <p:ph type="sldNum" sz="quarter" idx="2"/>
          </p:nvPr>
        </p:nvSpPr>
        <p:spPr>
          <a:xfrm>
            <a:off x="15567509" y="8758429"/>
            <a:ext cx="217080" cy="314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7" name="Google Shape;121;p20" descr="Google Shape;121;p20"/>
          <p:cNvPicPr>
            <a:picLocks noChangeAspect="1"/>
          </p:cNvPicPr>
          <p:nvPr/>
        </p:nvPicPr>
        <p:blipFill>
          <a:blip r:embed="rId3">
            <a:extLst/>
          </a:blip>
          <a:stretch>
            <a:fillRect/>
          </a:stretch>
        </p:blipFill>
        <p:spPr>
          <a:xfrm>
            <a:off x="511299" y="1284899"/>
            <a:ext cx="11169403" cy="519727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Neural Networks"/>
          <p:cNvSpPr txBox="1"/>
          <p:nvPr>
            <p:ph type="title"/>
          </p:nvPr>
        </p:nvSpPr>
        <p:spPr>
          <a:prstGeom prst="rect">
            <a:avLst/>
          </a:prstGeom>
        </p:spPr>
        <p:txBody>
          <a:bodyPr/>
          <a:lstStyle/>
          <a:p>
            <a:pPr/>
            <a:r>
              <a:t>Neural Networks</a:t>
            </a:r>
          </a:p>
        </p:txBody>
      </p:sp>
      <p:sp>
        <p:nvSpPr>
          <p:cNvPr id="7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9" name="X23"/>
          <p:cNvSpPr/>
          <p:nvPr/>
        </p:nvSpPr>
        <p:spPr>
          <a:xfrm>
            <a:off x="6457152" y="3956344"/>
            <a:ext cx="729482" cy="684552"/>
          </a:xfrm>
          <a:prstGeom prst="ellipse">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lstStyle/>
          <a:p>
            <a:pPr>
              <a:defRPr baseline="-5999"/>
            </a:pPr>
            <a:r>
              <a:rPr baseline="0"/>
              <a:t>X</a:t>
            </a:r>
            <a:r>
              <a:t>2</a:t>
            </a:r>
            <a:r>
              <a:rPr baseline="31999"/>
              <a:t>3</a:t>
            </a:r>
          </a:p>
        </p:txBody>
      </p:sp>
      <p:sp>
        <p:nvSpPr>
          <p:cNvPr id="710" name="X24"/>
          <p:cNvSpPr/>
          <p:nvPr/>
        </p:nvSpPr>
        <p:spPr>
          <a:xfrm>
            <a:off x="6457152" y="5472720"/>
            <a:ext cx="729482" cy="684551"/>
          </a:xfrm>
          <a:prstGeom prst="ellipse">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lstStyle/>
          <a:p>
            <a:pPr>
              <a:defRPr baseline="-5999"/>
            </a:pPr>
            <a:r>
              <a:rPr baseline="0"/>
              <a:t>X</a:t>
            </a:r>
            <a:r>
              <a:t>2</a:t>
            </a:r>
            <a:r>
              <a:rPr baseline="31999"/>
              <a:t>4</a:t>
            </a:r>
          </a:p>
        </p:txBody>
      </p:sp>
      <p:sp>
        <p:nvSpPr>
          <p:cNvPr id="711" name="X21"/>
          <p:cNvSpPr/>
          <p:nvPr/>
        </p:nvSpPr>
        <p:spPr>
          <a:xfrm>
            <a:off x="6457152" y="1343040"/>
            <a:ext cx="729482" cy="684551"/>
          </a:xfrm>
          <a:prstGeom prst="ellipse">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lstStyle/>
          <a:p>
            <a:pPr>
              <a:defRPr baseline="-5999"/>
            </a:pPr>
            <a:r>
              <a:rPr baseline="0"/>
              <a:t>X</a:t>
            </a:r>
            <a:r>
              <a:t>2</a:t>
            </a:r>
            <a:r>
              <a:rPr baseline="31999"/>
              <a:t>1</a:t>
            </a:r>
          </a:p>
        </p:txBody>
      </p:sp>
      <p:sp>
        <p:nvSpPr>
          <p:cNvPr id="712" name="X22"/>
          <p:cNvSpPr/>
          <p:nvPr/>
        </p:nvSpPr>
        <p:spPr>
          <a:xfrm>
            <a:off x="6457152" y="2649692"/>
            <a:ext cx="729482" cy="684551"/>
          </a:xfrm>
          <a:prstGeom prst="ellipse">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lstStyle/>
          <a:p>
            <a:pPr>
              <a:defRPr baseline="-5999"/>
            </a:pPr>
            <a:r>
              <a:rPr baseline="0"/>
              <a:t>X</a:t>
            </a:r>
            <a:r>
              <a:t>2</a:t>
            </a:r>
            <a:r>
              <a:rPr baseline="31999"/>
              <a:t>2</a:t>
            </a:r>
          </a:p>
        </p:txBody>
      </p:sp>
      <p:sp>
        <p:nvSpPr>
          <p:cNvPr id="713" name="You and only you"/>
          <p:cNvSpPr txBox="1"/>
          <p:nvPr/>
        </p:nvSpPr>
        <p:spPr>
          <a:xfrm>
            <a:off x="729054" y="3280099"/>
            <a:ext cx="1921625" cy="2978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a:latin typeface="Helvetica Neue Medium"/>
                <a:ea typeface="Helvetica Neue Medium"/>
                <a:cs typeface="Helvetica Neue Medium"/>
                <a:sym typeface="Helvetica Neue Medium"/>
              </a:defRPr>
            </a:lvl1pPr>
          </a:lstStyle>
          <a:p>
            <a:pPr/>
            <a:r>
              <a:t>You and only you</a:t>
            </a:r>
          </a:p>
        </p:txBody>
      </p:sp>
      <p:sp>
        <p:nvSpPr>
          <p:cNvPr id="714" name="[1,0,0]"/>
          <p:cNvSpPr txBox="1"/>
          <p:nvPr/>
        </p:nvSpPr>
        <p:spPr>
          <a:xfrm>
            <a:off x="4071092" y="1907043"/>
            <a:ext cx="50694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[1,0,0]</a:t>
            </a:r>
          </a:p>
        </p:txBody>
      </p:sp>
      <p:sp>
        <p:nvSpPr>
          <p:cNvPr id="715" name="[0,1,0]"/>
          <p:cNvSpPr txBox="1"/>
          <p:nvPr/>
        </p:nvSpPr>
        <p:spPr>
          <a:xfrm>
            <a:off x="4071092" y="2876972"/>
            <a:ext cx="50694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[0,1,0]</a:t>
            </a:r>
          </a:p>
        </p:txBody>
      </p:sp>
      <p:sp>
        <p:nvSpPr>
          <p:cNvPr id="716" name="[0,0,1]"/>
          <p:cNvSpPr txBox="1"/>
          <p:nvPr/>
        </p:nvSpPr>
        <p:spPr>
          <a:xfrm>
            <a:off x="4071092" y="3962870"/>
            <a:ext cx="506947"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[0,0,1]</a:t>
            </a:r>
          </a:p>
        </p:txBody>
      </p:sp>
      <p:sp>
        <p:nvSpPr>
          <p:cNvPr id="717" name="[1,0,0]"/>
          <p:cNvSpPr txBox="1"/>
          <p:nvPr/>
        </p:nvSpPr>
        <p:spPr>
          <a:xfrm>
            <a:off x="4071092" y="5048769"/>
            <a:ext cx="506947"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[1,0,0]</a:t>
            </a:r>
          </a:p>
        </p:txBody>
      </p:sp>
      <p:sp>
        <p:nvSpPr>
          <p:cNvPr id="718" name="Line"/>
          <p:cNvSpPr/>
          <p:nvPr/>
        </p:nvSpPr>
        <p:spPr>
          <a:xfrm flipV="1">
            <a:off x="995983" y="1994402"/>
            <a:ext cx="2903774" cy="118022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40" name="Connection Line"/>
          <p:cNvSpPr/>
          <p:nvPr/>
        </p:nvSpPr>
        <p:spPr>
          <a:xfrm>
            <a:off x="1534667" y="2852859"/>
            <a:ext cx="2411208" cy="359298"/>
          </a:xfrm>
          <a:custGeom>
            <a:avLst/>
            <a:gdLst/>
            <a:ahLst/>
            <a:cxnLst>
              <a:cxn ang="0">
                <a:pos x="wd2" y="hd2"/>
              </a:cxn>
              <a:cxn ang="5400000">
                <a:pos x="wd2" y="hd2"/>
              </a:cxn>
              <a:cxn ang="10800000">
                <a:pos x="wd2" y="hd2"/>
              </a:cxn>
              <a:cxn ang="16200000">
                <a:pos x="wd2" y="hd2"/>
              </a:cxn>
            </a:cxnLst>
            <a:rect l="0" t="0" r="r" b="b"/>
            <a:pathLst>
              <a:path w="21600" h="16906" fill="norm" stroke="1" extrusionOk="0">
                <a:moveTo>
                  <a:pt x="0" y="16906"/>
                </a:moveTo>
                <a:cubicBezTo>
                  <a:pt x="8262" y="-1030"/>
                  <a:pt x="15462" y="-4694"/>
                  <a:pt x="21600" y="5913"/>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741" name="Connection Line"/>
          <p:cNvSpPr/>
          <p:nvPr/>
        </p:nvSpPr>
        <p:spPr>
          <a:xfrm>
            <a:off x="1977167" y="3601957"/>
            <a:ext cx="1980440" cy="592573"/>
          </a:xfrm>
          <a:custGeom>
            <a:avLst/>
            <a:gdLst/>
            <a:ahLst/>
            <a:cxnLst>
              <a:cxn ang="0">
                <a:pos x="wd2" y="hd2"/>
              </a:cxn>
              <a:cxn ang="5400000">
                <a:pos x="wd2" y="hd2"/>
              </a:cxn>
              <a:cxn ang="10800000">
                <a:pos x="wd2" y="hd2"/>
              </a:cxn>
              <a:cxn ang="16200000">
                <a:pos x="wd2" y="hd2"/>
              </a:cxn>
            </a:cxnLst>
            <a:rect l="0" t="0" r="r" b="b"/>
            <a:pathLst>
              <a:path w="21600" h="17545" fill="norm" stroke="1" extrusionOk="0">
                <a:moveTo>
                  <a:pt x="0" y="0"/>
                </a:moveTo>
                <a:cubicBezTo>
                  <a:pt x="6328" y="16916"/>
                  <a:pt x="13528" y="21600"/>
                  <a:pt x="21600" y="14051"/>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721" name="Line"/>
          <p:cNvSpPr/>
          <p:nvPr/>
        </p:nvSpPr>
        <p:spPr>
          <a:xfrm>
            <a:off x="2631602" y="3689919"/>
            <a:ext cx="1268155" cy="145724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22" name="Line"/>
          <p:cNvSpPr/>
          <p:nvPr/>
        </p:nvSpPr>
        <p:spPr>
          <a:xfrm flipV="1">
            <a:off x="4636970" y="1748527"/>
            <a:ext cx="1750707" cy="262214"/>
          </a:xfrm>
          <a:prstGeom prst="line">
            <a:avLst/>
          </a:prstGeom>
          <a:ln w="12700">
            <a:solidFill>
              <a:schemeClr val="accent1"/>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23" name="Line"/>
          <p:cNvSpPr/>
          <p:nvPr/>
        </p:nvSpPr>
        <p:spPr>
          <a:xfrm>
            <a:off x="4636971" y="2146897"/>
            <a:ext cx="1752150" cy="697379"/>
          </a:xfrm>
          <a:prstGeom prst="line">
            <a:avLst/>
          </a:prstGeom>
          <a:ln w="12700">
            <a:solidFill>
              <a:schemeClr val="accent1"/>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24" name="Line"/>
          <p:cNvSpPr/>
          <p:nvPr/>
        </p:nvSpPr>
        <p:spPr>
          <a:xfrm>
            <a:off x="4504472" y="2285702"/>
            <a:ext cx="1917136" cy="1917135"/>
          </a:xfrm>
          <a:prstGeom prst="line">
            <a:avLst/>
          </a:prstGeom>
          <a:ln w="12700">
            <a:solidFill>
              <a:schemeClr val="accent1"/>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25" name="Line"/>
          <p:cNvSpPr/>
          <p:nvPr/>
        </p:nvSpPr>
        <p:spPr>
          <a:xfrm>
            <a:off x="4567758" y="2214746"/>
            <a:ext cx="1791678" cy="3373633"/>
          </a:xfrm>
          <a:prstGeom prst="line">
            <a:avLst/>
          </a:prstGeom>
          <a:ln w="12700">
            <a:solidFill>
              <a:schemeClr val="accent1"/>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26" name="Line"/>
          <p:cNvSpPr/>
          <p:nvPr/>
        </p:nvSpPr>
        <p:spPr>
          <a:xfrm flipV="1">
            <a:off x="4636970" y="1870365"/>
            <a:ext cx="1753261" cy="1246462"/>
          </a:xfrm>
          <a:prstGeom prst="line">
            <a:avLst/>
          </a:prstGeom>
          <a:ln w="12700">
            <a:solidFill>
              <a:srgbClr val="9BC850"/>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27" name="Line"/>
          <p:cNvSpPr/>
          <p:nvPr/>
        </p:nvSpPr>
        <p:spPr>
          <a:xfrm flipV="1">
            <a:off x="4661632" y="3003044"/>
            <a:ext cx="1598968" cy="160867"/>
          </a:xfrm>
          <a:prstGeom prst="line">
            <a:avLst/>
          </a:prstGeom>
          <a:ln w="12700">
            <a:solidFill>
              <a:srgbClr val="9BC850"/>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28" name="Line"/>
          <p:cNvSpPr/>
          <p:nvPr/>
        </p:nvSpPr>
        <p:spPr>
          <a:xfrm>
            <a:off x="4565312" y="3185524"/>
            <a:ext cx="1794124" cy="1008007"/>
          </a:xfrm>
          <a:prstGeom prst="line">
            <a:avLst/>
          </a:prstGeom>
          <a:ln w="12700">
            <a:solidFill>
              <a:srgbClr val="9BC850"/>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29" name="Line"/>
          <p:cNvSpPr/>
          <p:nvPr/>
        </p:nvSpPr>
        <p:spPr>
          <a:xfrm>
            <a:off x="4590030" y="3298040"/>
            <a:ext cx="1746592" cy="2404780"/>
          </a:xfrm>
          <a:prstGeom prst="line">
            <a:avLst/>
          </a:prstGeom>
          <a:ln w="12700">
            <a:solidFill>
              <a:srgbClr val="9BC850"/>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30" name="Line"/>
          <p:cNvSpPr/>
          <p:nvPr/>
        </p:nvSpPr>
        <p:spPr>
          <a:xfrm flipV="1">
            <a:off x="4694232" y="3274250"/>
            <a:ext cx="1812082" cy="821239"/>
          </a:xfrm>
          <a:prstGeom prst="line">
            <a:avLst/>
          </a:prstGeom>
          <a:ln w="12700">
            <a:solidFill>
              <a:srgbClr val="F15B2A"/>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31" name="Line"/>
          <p:cNvSpPr/>
          <p:nvPr/>
        </p:nvSpPr>
        <p:spPr>
          <a:xfrm>
            <a:off x="4719049" y="4223343"/>
            <a:ext cx="1484122" cy="160712"/>
          </a:xfrm>
          <a:prstGeom prst="line">
            <a:avLst/>
          </a:prstGeom>
          <a:ln w="12700">
            <a:solidFill>
              <a:srgbClr val="F15B2A"/>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32" name="Line"/>
          <p:cNvSpPr/>
          <p:nvPr/>
        </p:nvSpPr>
        <p:spPr>
          <a:xfrm>
            <a:off x="4706631" y="4303110"/>
            <a:ext cx="1614625" cy="1396270"/>
          </a:xfrm>
          <a:prstGeom prst="line">
            <a:avLst/>
          </a:prstGeom>
          <a:ln w="12700">
            <a:solidFill>
              <a:srgbClr val="F15B2A"/>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33" name="Line"/>
          <p:cNvSpPr/>
          <p:nvPr/>
        </p:nvSpPr>
        <p:spPr>
          <a:xfrm flipV="1">
            <a:off x="4706028" y="2130076"/>
            <a:ext cx="1651060" cy="1878674"/>
          </a:xfrm>
          <a:prstGeom prst="line">
            <a:avLst/>
          </a:prstGeom>
          <a:ln w="12700">
            <a:solidFill>
              <a:srgbClr val="F15B2A"/>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34" name="Line"/>
          <p:cNvSpPr/>
          <p:nvPr/>
        </p:nvSpPr>
        <p:spPr>
          <a:xfrm>
            <a:off x="4614109" y="5172674"/>
            <a:ext cx="1695675" cy="600541"/>
          </a:xfrm>
          <a:prstGeom prst="line">
            <a:avLst/>
          </a:prstGeom>
          <a:ln w="12700">
            <a:solidFill>
              <a:srgbClr val="A62E5C"/>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35" name="Line"/>
          <p:cNvSpPr/>
          <p:nvPr/>
        </p:nvSpPr>
        <p:spPr>
          <a:xfrm flipV="1">
            <a:off x="4703393" y="4522541"/>
            <a:ext cx="1616566" cy="539619"/>
          </a:xfrm>
          <a:prstGeom prst="line">
            <a:avLst/>
          </a:prstGeom>
          <a:ln w="12700">
            <a:solidFill>
              <a:srgbClr val="A62E5C"/>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36" name="Line"/>
          <p:cNvSpPr/>
          <p:nvPr/>
        </p:nvSpPr>
        <p:spPr>
          <a:xfrm flipV="1">
            <a:off x="4630654" y="3403590"/>
            <a:ext cx="1985309" cy="1524838"/>
          </a:xfrm>
          <a:prstGeom prst="line">
            <a:avLst/>
          </a:prstGeom>
          <a:ln w="12700">
            <a:solidFill>
              <a:srgbClr val="A62E5C"/>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37" name="Line"/>
          <p:cNvSpPr/>
          <p:nvPr/>
        </p:nvSpPr>
        <p:spPr>
          <a:xfrm flipV="1">
            <a:off x="4506428" y="2125057"/>
            <a:ext cx="1984138" cy="2917066"/>
          </a:xfrm>
          <a:prstGeom prst="line">
            <a:avLst/>
          </a:prstGeom>
          <a:ln w="12700">
            <a:solidFill>
              <a:srgbClr val="A62E5C"/>
            </a:solidFill>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738" name="This would create a 4 dimensional representation"/>
          <p:cNvSpPr/>
          <p:nvPr/>
        </p:nvSpPr>
        <p:spPr>
          <a:xfrm>
            <a:off x="8283658" y="2883798"/>
            <a:ext cx="3775349" cy="1605923"/>
          </a:xfrm>
          <a:prstGeom prst="roundRect">
            <a:avLst>
              <a:gd name="adj" fmla="val 11862"/>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This would create a 4 dimensional representation</a:t>
            </a:r>
          </a:p>
        </p:txBody>
      </p:sp>
      <p:sp>
        <p:nvSpPr>
          <p:cNvPr id="739" name="We represent each of the initial numbers as circles too and we get…"/>
          <p:cNvSpPr txBox="1"/>
          <p:nvPr/>
        </p:nvSpPr>
        <p:spPr>
          <a:xfrm>
            <a:off x="244090" y="5418077"/>
            <a:ext cx="3179824" cy="79383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1700">
                <a:solidFill>
                  <a:srgbClr val="A62E5C"/>
                </a:solidFill>
                <a:latin typeface="Helvetica Neue"/>
                <a:ea typeface="Helvetica Neue"/>
                <a:cs typeface="Helvetica Neue"/>
                <a:sym typeface="Helvetica Neue"/>
              </a:defRPr>
            </a:lvl1pPr>
          </a:lstStyle>
          <a:p>
            <a:pPr/>
            <a:r>
              <a:t>We represent each of the initial numbers as circles too and we get…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500"/>
                                  </p:stCondLst>
                                  <p:iterate type="lt" backwards="0">
                                    <p:tmAbs val="0"/>
                                  </p:iterate>
                                  <p:childTnLst>
                                    <p:set>
                                      <p:cBhvr>
                                        <p:cTn id="6" fill="hold"/>
                                        <p:tgtEl>
                                          <p:spTgt spid="739"/>
                                        </p:tgtEl>
                                        <p:attrNameLst>
                                          <p:attrName>style.visibility</p:attrName>
                                        </p:attrNameLst>
                                      </p:cBhvr>
                                      <p:to>
                                        <p:strVal val="visible"/>
                                      </p:to>
                                    </p:set>
                                    <p:anim calcmode="lin" valueType="num">
                                      <p:cBhvr>
                                        <p:cTn id="7" dur="1000" fill="hold"/>
                                        <p:tgtEl>
                                          <p:spTgt spid="739"/>
                                        </p:tgtEl>
                                        <p:attrNameLst>
                                          <p:attrName>ppt_x</p:attrName>
                                        </p:attrNameLst>
                                      </p:cBhvr>
                                      <p:tavLst>
                                        <p:tav tm="0">
                                          <p:val>
                                            <p:strVal val="0-#ppt_w/2"/>
                                          </p:val>
                                        </p:tav>
                                        <p:tav tm="100000">
                                          <p:val>
                                            <p:strVal val="#ppt_x"/>
                                          </p:val>
                                        </p:tav>
                                      </p:tavLst>
                                    </p:anim>
                                    <p:anim calcmode="lin" valueType="num">
                                      <p:cBhvr>
                                        <p:cTn id="8" dur="1000" fill="hold"/>
                                        <p:tgtEl>
                                          <p:spTgt spid="7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9"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Neural Networks"/>
          <p:cNvSpPr txBox="1"/>
          <p:nvPr>
            <p:ph type="title"/>
          </p:nvPr>
        </p:nvSpPr>
        <p:spPr>
          <a:prstGeom prst="rect">
            <a:avLst/>
          </a:prstGeom>
        </p:spPr>
        <p:txBody>
          <a:bodyPr/>
          <a:lstStyle/>
          <a:p>
            <a:pPr/>
            <a:r>
              <a:t>Neural Networks</a:t>
            </a:r>
          </a:p>
        </p:txBody>
      </p:sp>
      <p:sp>
        <p:nvSpPr>
          <p:cNvPr id="7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5" name="Image" descr="Image"/>
          <p:cNvPicPr>
            <a:picLocks noChangeAspect="1"/>
          </p:cNvPicPr>
          <p:nvPr/>
        </p:nvPicPr>
        <p:blipFill>
          <a:blip r:embed="rId2">
            <a:extLst/>
          </a:blip>
          <a:stretch>
            <a:fillRect/>
          </a:stretch>
        </p:blipFill>
        <p:spPr>
          <a:xfrm>
            <a:off x="3517900" y="1304967"/>
            <a:ext cx="5156200" cy="4775201"/>
          </a:xfrm>
          <a:prstGeom prst="rect">
            <a:avLst/>
          </a:prstGeom>
          <a:ln w="12700">
            <a:miter lim="400000"/>
          </a:ln>
        </p:spPr>
      </p:pic>
      <p:sp>
        <p:nvSpPr>
          <p:cNvPr id="746" name="Each input word is a circle, for convenience"/>
          <p:cNvSpPr txBox="1"/>
          <p:nvPr/>
        </p:nvSpPr>
        <p:spPr>
          <a:xfrm>
            <a:off x="866109" y="3572790"/>
            <a:ext cx="2312841" cy="47670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1600">
                <a:solidFill>
                  <a:srgbClr val="9BC850"/>
                </a:solidFill>
                <a:latin typeface="Helvetica Neue"/>
                <a:ea typeface="Helvetica Neue"/>
                <a:cs typeface="Helvetica Neue"/>
                <a:sym typeface="Helvetica Neue"/>
              </a:defRPr>
            </a:lvl1pPr>
          </a:lstStyle>
          <a:p>
            <a:pPr/>
            <a:r>
              <a:t>Each input word is a circle, for convenience</a:t>
            </a:r>
          </a:p>
        </p:txBody>
      </p:sp>
      <p:sp>
        <p:nvSpPr>
          <p:cNvPr id="747" name="Line"/>
          <p:cNvSpPr/>
          <p:nvPr/>
        </p:nvSpPr>
        <p:spPr>
          <a:xfrm>
            <a:off x="3088346" y="3793075"/>
            <a:ext cx="800930" cy="162137"/>
          </a:xfrm>
          <a:prstGeom prst="line">
            <a:avLst/>
          </a:prstGeom>
          <a:ln w="25400">
            <a:solidFill>
              <a:schemeClr val="accent1"/>
            </a:solidFill>
            <a:prstDash val="sysDot"/>
            <a:miter lim="400000"/>
          </a:ln>
          <a:effectLst>
            <a:outerShdw sx="100000" sy="100000" kx="0" ky="0" algn="b" rotWithShape="0" blurRad="38100" dist="20000" dir="5400000">
              <a:srgbClr val="000000">
                <a:alpha val="38000"/>
              </a:srgbClr>
            </a:outerShdw>
          </a:effectLst>
        </p:spPr>
        <p:txBody>
          <a:bodyPr lIns="0" tIns="0" rIns="0" bIns="0"/>
          <a:lstStyle/>
          <a:p>
            <a:pPr/>
          </a:p>
        </p:txBody>
      </p:sp>
      <p:sp>
        <p:nvSpPr>
          <p:cNvPr id="748" name="Here we added another “layer” of doing the same, increasing complexity and prediction power"/>
          <p:cNvSpPr txBox="1"/>
          <p:nvPr/>
        </p:nvSpPr>
        <p:spPr>
          <a:xfrm>
            <a:off x="9490530" y="3492275"/>
            <a:ext cx="2312841" cy="120060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b="1" sz="1600">
                <a:solidFill>
                  <a:srgbClr val="9BC850"/>
                </a:solidFill>
                <a:latin typeface="Helvetica Neue"/>
                <a:ea typeface="Helvetica Neue"/>
                <a:cs typeface="Helvetica Neue"/>
                <a:sym typeface="Helvetica Neue"/>
              </a:defRPr>
            </a:lvl1pPr>
          </a:lstStyle>
          <a:p>
            <a:pPr/>
            <a:r>
              <a:t>Here we added another “layer” of doing the same, increasing complexity and prediction power</a:t>
            </a:r>
          </a:p>
        </p:txBody>
      </p:sp>
      <p:sp>
        <p:nvSpPr>
          <p:cNvPr id="749" name="Line"/>
          <p:cNvSpPr/>
          <p:nvPr/>
        </p:nvSpPr>
        <p:spPr>
          <a:xfrm>
            <a:off x="8281610" y="3494664"/>
            <a:ext cx="1100903" cy="137551"/>
          </a:xfrm>
          <a:prstGeom prst="line">
            <a:avLst/>
          </a:prstGeom>
          <a:ln w="25400">
            <a:solidFill>
              <a:schemeClr val="accent1"/>
            </a:solidFill>
            <a:prstDash val="sysDot"/>
            <a:miter lim="400000"/>
          </a:ln>
          <a:effectLst>
            <a:outerShdw sx="100000" sy="100000" kx="0" ky="0" algn="b" rotWithShape="0" blurRad="38100" dist="20000" dir="5400000">
              <a:srgbClr val="000000">
                <a:alpha val="38000"/>
              </a:srgbClr>
            </a:outerShdw>
          </a:effectLst>
        </p:spPr>
        <p:txBody>
          <a:bodyPr lIns="0" tIns="0" rIns="0" bIns="0"/>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Neural Networks: Training"/>
          <p:cNvSpPr txBox="1"/>
          <p:nvPr>
            <p:ph type="title"/>
          </p:nvPr>
        </p:nvSpPr>
        <p:spPr>
          <a:prstGeom prst="rect">
            <a:avLst/>
          </a:prstGeom>
        </p:spPr>
        <p:txBody>
          <a:bodyPr/>
          <a:lstStyle/>
          <a:p>
            <a:pPr/>
            <a:r>
              <a:t>Neural Networks: Training</a:t>
            </a:r>
          </a:p>
        </p:txBody>
      </p:sp>
      <p:sp>
        <p:nvSpPr>
          <p:cNvPr id="7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3" name="Image" descr="Image"/>
          <p:cNvPicPr>
            <a:picLocks noChangeAspect="1"/>
          </p:cNvPicPr>
          <p:nvPr/>
        </p:nvPicPr>
        <p:blipFill>
          <a:blip r:embed="rId2">
            <a:extLst/>
          </a:blip>
          <a:stretch>
            <a:fillRect/>
          </a:stretch>
        </p:blipFill>
        <p:spPr>
          <a:xfrm>
            <a:off x="1631950" y="1104900"/>
            <a:ext cx="8928100" cy="4648200"/>
          </a:xfrm>
          <a:prstGeom prst="rect">
            <a:avLst/>
          </a:prstGeom>
          <a:ln w="12700">
            <a:miter lim="400000"/>
          </a:ln>
        </p:spPr>
      </p:pic>
      <p:pic>
        <p:nvPicPr>
          <p:cNvPr id="754" name="Image" descr="Image"/>
          <p:cNvPicPr>
            <a:picLocks noChangeAspect="1"/>
          </p:cNvPicPr>
          <p:nvPr/>
        </p:nvPicPr>
        <p:blipFill>
          <a:blip r:embed="rId2">
            <a:extLst/>
          </a:blip>
          <a:stretch>
            <a:fillRect/>
          </a:stretch>
        </p:blipFill>
        <p:spPr>
          <a:xfrm>
            <a:off x="1758950" y="1231900"/>
            <a:ext cx="8928100" cy="4648200"/>
          </a:xfrm>
          <a:prstGeom prst="rect">
            <a:avLst/>
          </a:prstGeom>
          <a:ln w="12700">
            <a:miter lim="400000"/>
          </a:ln>
        </p:spPr>
      </p:pic>
      <p:pic>
        <p:nvPicPr>
          <p:cNvPr id="755" name="Image" descr="Image"/>
          <p:cNvPicPr>
            <a:picLocks noChangeAspect="1"/>
          </p:cNvPicPr>
          <p:nvPr/>
        </p:nvPicPr>
        <p:blipFill>
          <a:blip r:embed="rId2">
            <a:extLst/>
          </a:blip>
          <a:stretch>
            <a:fillRect/>
          </a:stretch>
        </p:blipFill>
        <p:spPr>
          <a:xfrm>
            <a:off x="1758950" y="1506497"/>
            <a:ext cx="8928100" cy="4648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CBOW"/>
          <p:cNvSpPr txBox="1"/>
          <p:nvPr>
            <p:ph type="title"/>
          </p:nvPr>
        </p:nvSpPr>
        <p:spPr>
          <a:prstGeom prst="rect">
            <a:avLst/>
          </a:prstGeom>
        </p:spPr>
        <p:txBody>
          <a:bodyPr/>
          <a:lstStyle/>
          <a:p>
            <a:pPr/>
            <a:r>
              <a:t>CBOW</a:t>
            </a:r>
          </a:p>
        </p:txBody>
      </p:sp>
      <p:sp>
        <p:nvSpPr>
          <p:cNvPr id="7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9" name="Image" descr="Image"/>
          <p:cNvPicPr>
            <a:picLocks noChangeAspect="1"/>
          </p:cNvPicPr>
          <p:nvPr/>
        </p:nvPicPr>
        <p:blipFill>
          <a:blip r:embed="rId2">
            <a:extLst/>
          </a:blip>
          <a:stretch>
            <a:fillRect/>
          </a:stretch>
        </p:blipFill>
        <p:spPr>
          <a:xfrm>
            <a:off x="1671489" y="1374375"/>
            <a:ext cx="8849022" cy="497757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Why we do this?"/>
          <p:cNvSpPr txBox="1"/>
          <p:nvPr>
            <p:ph type="title"/>
          </p:nvPr>
        </p:nvSpPr>
        <p:spPr>
          <a:prstGeom prst="rect">
            <a:avLst/>
          </a:prstGeom>
        </p:spPr>
        <p:txBody>
          <a:bodyPr/>
          <a:lstStyle/>
          <a:p>
            <a:pPr/>
            <a:r>
              <a:t>Why we do this?</a:t>
            </a:r>
          </a:p>
        </p:txBody>
      </p:sp>
      <p:sp>
        <p:nvSpPr>
          <p:cNvPr id="762" name="This way, we can later get those w that mapped the words into this n-dimensional representation. That is our embedding.…"/>
          <p:cNvSpPr txBox="1"/>
          <p:nvPr>
            <p:ph type="body" sz="half" idx="1"/>
          </p:nvPr>
        </p:nvSpPr>
        <p:spPr>
          <a:prstGeom prst="rect">
            <a:avLst/>
          </a:prstGeom>
        </p:spPr>
        <p:txBody>
          <a:bodyPr anchor="ctr"/>
          <a:lstStyle/>
          <a:p>
            <a:pPr/>
            <a:r>
              <a:t>This way, we can later get those </a:t>
            </a:r>
            <a:r>
              <a:rPr i="1">
                <a:latin typeface="Helvetica Neue"/>
                <a:ea typeface="Helvetica Neue"/>
                <a:cs typeface="Helvetica Neue"/>
                <a:sym typeface="Helvetica Neue"/>
              </a:rPr>
              <a:t>w </a:t>
            </a:r>
            <a:r>
              <a:t>that mapped the words into this n-dimensional representation. </a:t>
            </a:r>
            <a:r>
              <a:rPr b="1">
                <a:latin typeface="Helvetica Neue"/>
                <a:ea typeface="Helvetica Neue"/>
                <a:cs typeface="Helvetica Neue"/>
                <a:sym typeface="Helvetica Neue"/>
              </a:rPr>
              <a:t>That is our embedding.</a:t>
            </a:r>
            <a:endParaRPr b="1">
              <a:latin typeface="Helvetica Neue"/>
              <a:ea typeface="Helvetica Neue"/>
              <a:cs typeface="Helvetica Neue"/>
              <a:sym typeface="Helvetica Neue"/>
            </a:endParaRPr>
          </a:p>
          <a:p>
            <a:pPr/>
            <a:r>
              <a:t>We used this trick with windows to be able to </a:t>
            </a:r>
            <a:r>
              <a:rPr b="1">
                <a:latin typeface="Helvetica Neue"/>
                <a:ea typeface="Helvetica Neue"/>
                <a:cs typeface="Helvetica Neue"/>
                <a:sym typeface="Helvetica Neue"/>
              </a:rPr>
              <a:t>train it</a:t>
            </a:r>
            <a:r>
              <a:t> in an unlabelled fashion</a:t>
            </a:r>
          </a:p>
          <a:p>
            <a:pPr/>
            <a:r>
              <a:t>It works incredibly well</a:t>
            </a:r>
          </a:p>
        </p:txBody>
      </p:sp>
      <p:sp>
        <p:nvSpPr>
          <p:cNvPr id="763" name="Google Shape;48;p10"/>
          <p:cNvSpPr txBox="1"/>
          <p:nvPr>
            <p:ph type="body" idx="21"/>
          </p:nvPr>
        </p:nvSpPr>
        <p:spPr>
          <a:xfrm>
            <a:off x="958052" y="6011941"/>
            <a:ext cx="3932238" cy="314106"/>
          </a:xfrm>
          <a:prstGeom prst="rect">
            <a:avLst/>
          </a:prstGeom>
          <a:extLst>
            <a:ext uri="{C572A759-6A51-4108-AA02-DFA0A04FC94B}">
              <ma14:wrappingTextBoxFlag xmlns:ma14="http://schemas.microsoft.com/office/mac/drawingml/2011/main" val="1"/>
            </a:ext>
          </a:extLst>
        </p:spPr>
        <p:txBody>
          <a:bodyPr/>
          <a:lstStyle>
            <a:lvl1pPr marL="228600" indent="0" algn="ctr">
              <a:buClrTx/>
              <a:buSzTx/>
              <a:buFontTx/>
              <a:buNone/>
              <a:defRPr sz="1600"/>
            </a:lvl1pPr>
          </a:lstStyle>
          <a:p>
            <a:pPr/>
            <a:r>
              <a:t>EMBEDDING</a:t>
            </a:r>
          </a:p>
        </p:txBody>
      </p:sp>
      <p:sp>
        <p:nvSpPr>
          <p:cNvPr id="7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5" name="Image" descr="Image"/>
          <p:cNvPicPr>
            <a:picLocks noChangeAspect="1"/>
          </p:cNvPicPr>
          <p:nvPr/>
        </p:nvPicPr>
        <p:blipFill>
          <a:blip r:embed="rId2">
            <a:extLst/>
          </a:blip>
          <a:stretch>
            <a:fillRect/>
          </a:stretch>
        </p:blipFill>
        <p:spPr>
          <a:xfrm>
            <a:off x="1321206" y="1404423"/>
            <a:ext cx="3205930" cy="3870574"/>
          </a:xfrm>
          <a:prstGeom prst="rect">
            <a:avLst/>
          </a:prstGeom>
          <a:ln w="12700">
            <a:miter lim="400000"/>
          </a:ln>
        </p:spPr>
      </p:pic>
      <p:sp>
        <p:nvSpPr>
          <p:cNvPr id="768" name="Connection Line"/>
          <p:cNvSpPr/>
          <p:nvPr/>
        </p:nvSpPr>
        <p:spPr>
          <a:xfrm>
            <a:off x="2093274" y="5298212"/>
            <a:ext cx="1012329" cy="216919"/>
          </a:xfrm>
          <a:custGeom>
            <a:avLst/>
            <a:gdLst/>
            <a:ahLst/>
            <a:cxnLst>
              <a:cxn ang="0">
                <a:pos x="wd2" y="hd2"/>
              </a:cxn>
              <a:cxn ang="5400000">
                <a:pos x="wd2" y="hd2"/>
              </a:cxn>
              <a:cxn ang="10800000">
                <a:pos x="wd2" y="hd2"/>
              </a:cxn>
              <a:cxn ang="16200000">
                <a:pos x="wd2" y="hd2"/>
              </a:cxn>
            </a:cxnLst>
            <a:rect l="0" t="0" r="r" b="b"/>
            <a:pathLst>
              <a:path w="21600" h="16205" fill="norm" stroke="1" extrusionOk="0">
                <a:moveTo>
                  <a:pt x="21600" y="0"/>
                </a:moveTo>
                <a:cubicBezTo>
                  <a:pt x="15945" y="21224"/>
                  <a:pt x="8745" y="21600"/>
                  <a:pt x="0" y="1127"/>
                </a:cubicBezTo>
              </a:path>
            </a:pathLst>
          </a:custGeom>
          <a:ln w="25400">
            <a:solidFill>
              <a:schemeClr val="accent1"/>
            </a:solidFill>
          </a:ln>
          <a:effectLst>
            <a:outerShdw sx="100000" sy="100000" kx="0" ky="0" algn="b" rotWithShape="0" blurRad="38100" dist="20000" dir="5400000">
              <a:srgbClr val="000000">
                <a:alpha val="38000"/>
              </a:srgbClr>
            </a:outerShdw>
          </a:effectLst>
        </p:spPr>
        <p:txBody>
          <a:bodyPr/>
          <a:lstStyle/>
          <a:p>
            <a:pPr/>
          </a:p>
        </p:txBody>
      </p:sp>
      <p:sp>
        <p:nvSpPr>
          <p:cNvPr id="767" name="Line"/>
          <p:cNvSpPr/>
          <p:nvPr/>
        </p:nvSpPr>
        <p:spPr>
          <a:xfrm flipH="1" flipV="1">
            <a:off x="2661258" y="5551362"/>
            <a:ext cx="208245" cy="437048"/>
          </a:xfrm>
          <a:prstGeom prst="line">
            <a:avLst/>
          </a:prstGeom>
          <a:ln w="25400">
            <a:solidFill>
              <a:schemeClr val="accent1"/>
            </a:solidFill>
          </a:ln>
          <a:effectLst>
            <a:outerShdw sx="100000" sy="100000" kx="0" ky="0" algn="b" rotWithShape="0" blurRad="38100" dist="20000" dir="5400000">
              <a:srgbClr val="000000">
                <a:alpha val="38000"/>
              </a:srgbClr>
            </a:outerShdw>
          </a:effectLst>
        </p:spPr>
        <p:txBody>
          <a:bodyPr lIns="0" tIns="0" rIns="0" bIns="0"/>
          <a:lstStyle/>
          <a:p>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LAB: Training CBOW"/>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Training CBOW</a:t>
            </a:r>
          </a:p>
        </p:txBody>
      </p:sp>
      <p:sp>
        <p:nvSpPr>
          <p:cNvPr id="7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2"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773" name="Google Shape;79;p11"/>
          <p:cNvSpPr txBox="1"/>
          <p:nvPr/>
        </p:nvSpPr>
        <p:spPr>
          <a:xfrm>
            <a:off x="374592" y="1977069"/>
            <a:ext cx="5329288" cy="22801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pPr>
            <a:r>
              <a:t>Train your first embedding using Keras</a:t>
            </a:r>
          </a:p>
          <a:p>
            <a: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pPr>
            <a:r>
              <a:t>Transform text into a generator of training sequences</a:t>
            </a:r>
          </a:p>
        </p:txBody>
      </p:sp>
      <p:sp>
        <p:nvSpPr>
          <p:cNvPr id="774" name="Allocated time: 30+ minutes (depending on Keras comfort level)"/>
          <p:cNvSpPr txBox="1"/>
          <p:nvPr/>
        </p:nvSpPr>
        <p:spPr>
          <a:xfrm>
            <a:off x="490066" y="4753115"/>
            <a:ext cx="5552250" cy="1032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ct val="150000"/>
              </a:lnSpc>
              <a:defRPr sz="2700">
                <a:solidFill>
                  <a:srgbClr val="595959"/>
                </a:solidFill>
                <a:latin typeface="Helvetica Neue Medium"/>
                <a:ea typeface="Helvetica Neue Medium"/>
                <a:cs typeface="Helvetica Neue Medium"/>
                <a:sym typeface="Helvetica Neue Medium"/>
              </a:defRPr>
            </a:pPr>
            <a:r>
              <a:t>Allocated time: 30+ minutes</a:t>
            </a:r>
            <a:br/>
            <a:r>
              <a:t>(depending on Keras comfort level)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7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7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773">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7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4" grpId="2"/>
      <p:bldP build="p" bldLvl="1" animBg="1" rev="0" advAuto="0" spid="773"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Pulse Check"/>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Pulse Check</a:t>
            </a:r>
          </a:p>
        </p:txBody>
      </p:sp>
      <p:sp>
        <p:nvSpPr>
          <p:cNvPr id="7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8"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Lunch Break: 45 minutes"/>
          <p:cNvSpPr txBox="1"/>
          <p:nvPr>
            <p:ph type="title" idx="4294967295"/>
          </p:nvPr>
        </p:nvSpPr>
        <p:spPr>
          <a:xfrm>
            <a:off x="829208" y="385644"/>
            <a:ext cx="8797678" cy="908051"/>
          </a:xfrm>
          <a:prstGeom prst="rect">
            <a:avLst/>
          </a:prstGeom>
        </p:spPr>
        <p:txBody>
          <a:bodyPr/>
          <a:lstStyle>
            <a:lvl1pPr>
              <a:defRPr b="1">
                <a:latin typeface="Helvetica Neue"/>
                <a:ea typeface="Helvetica Neue"/>
                <a:cs typeface="Helvetica Neue"/>
                <a:sym typeface="Helvetica Neue"/>
              </a:defRPr>
            </a:lvl1pPr>
          </a:lstStyle>
          <a:p>
            <a:pPr/>
            <a:r>
              <a:t>Lunch Break: 45 minutes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Can we do better?"/>
          <p:cNvSpPr txBox="1"/>
          <p:nvPr>
            <p:ph type="title"/>
          </p:nvPr>
        </p:nvSpPr>
        <p:spPr>
          <a:prstGeom prst="rect">
            <a:avLst/>
          </a:prstGeom>
        </p:spPr>
        <p:txBody>
          <a:bodyPr/>
          <a:lstStyle/>
          <a:p>
            <a:pPr/>
            <a:r>
              <a:t>Can we do better?</a:t>
            </a:r>
          </a:p>
        </p:txBody>
      </p:sp>
      <p:pic>
        <p:nvPicPr>
          <p:cNvPr id="783" name="Google Shape;52;p11" descr="Google Shape;52;p11"/>
          <p:cNvPicPr>
            <a:picLocks noChangeAspect="1"/>
          </p:cNvPicPr>
          <p:nvPr>
            <p:ph type="pic" idx="21"/>
          </p:nvPr>
        </p:nvPicPr>
        <p:blipFill>
          <a:blip r:embed="rId2">
            <a:extLst/>
          </a:blip>
          <a:srcRect l="0" t="0" r="0" b="0"/>
          <a:stretch>
            <a:fillRect/>
          </a:stretch>
        </p:blipFill>
        <p:spPr>
          <a:xfrm>
            <a:off x="5244051" y="2462147"/>
            <a:ext cx="6484693" cy="2784605"/>
          </a:xfrm>
          <a:prstGeom prst="rect">
            <a:avLst/>
          </a:prstGeom>
        </p:spPr>
      </p:pic>
      <p:sp>
        <p:nvSpPr>
          <p:cNvPr id="784" name="Researchers found that one can do many things to improve…"/>
          <p:cNvSpPr txBox="1"/>
          <p:nvPr>
            <p:ph type="body" sz="half" idx="1"/>
          </p:nvPr>
        </p:nvSpPr>
        <p:spPr>
          <a:prstGeom prst="rect">
            <a:avLst/>
          </a:prstGeom>
        </p:spPr>
        <p:txBody>
          <a:bodyPr/>
          <a:lstStyle/>
          <a:p>
            <a:pPr marL="190500" indent="-190500">
              <a:buSzPct val="100000"/>
              <a:buChar char="•"/>
              <a:defRPr sz="1900">
                <a:latin typeface="Helvetica Neue Medium"/>
                <a:ea typeface="Helvetica Neue Medium"/>
                <a:cs typeface="Helvetica Neue Medium"/>
                <a:sym typeface="Helvetica Neue Medium"/>
              </a:defRPr>
            </a:pPr>
            <a:r>
              <a:t>Researchers found that one can do many things to improve</a:t>
            </a:r>
          </a:p>
          <a:p>
            <a:pPr marL="190500" indent="-190500">
              <a:buSzPct val="100000"/>
              <a:buChar char="•"/>
              <a:defRPr sz="1900">
                <a:latin typeface="Helvetica Neue Medium"/>
                <a:ea typeface="Helvetica Neue Medium"/>
                <a:cs typeface="Helvetica Neue Medium"/>
                <a:sym typeface="Helvetica Neue Medium"/>
              </a:defRPr>
            </a:pPr>
          </a:p>
          <a:p>
            <a:pPr marL="190500" indent="-190500">
              <a:buSzPct val="100000"/>
              <a:buChar char="•"/>
              <a:defRPr sz="1900">
                <a:latin typeface="Helvetica Neue Medium"/>
                <a:ea typeface="Helvetica Neue Medium"/>
                <a:cs typeface="Helvetica Neue Medium"/>
                <a:sym typeface="Helvetica Neue Medium"/>
              </a:defRPr>
            </a:pPr>
            <a:r>
              <a:t>As layers “stack up” one can reuse a pretrained model on the first layers and just train the rest.</a:t>
            </a:r>
          </a:p>
          <a:p>
            <a:pPr marL="190500" indent="-190500">
              <a:buSzPct val="100000"/>
              <a:buChar char="•"/>
              <a:defRPr sz="1900">
                <a:latin typeface="Helvetica Neue Medium"/>
                <a:ea typeface="Helvetica Neue Medium"/>
                <a:cs typeface="Helvetica Neue Medium"/>
                <a:sym typeface="Helvetica Neue Medium"/>
              </a:defRPr>
            </a:pPr>
          </a:p>
          <a:p>
            <a:pPr marL="190500" indent="-190500">
              <a:buSzPct val="100000"/>
              <a:buChar char="•"/>
              <a:defRPr sz="1900">
                <a:latin typeface="Helvetica Neue Medium"/>
                <a:ea typeface="Helvetica Neue Medium"/>
                <a:cs typeface="Helvetica Neue Medium"/>
                <a:sym typeface="Helvetica Neue Medium"/>
              </a:defRPr>
            </a:pPr>
            <a:r>
              <a:t>Not only it speeds up, but makes it possible to do magic with little data</a:t>
            </a:r>
          </a:p>
          <a:p>
            <a:pPr marL="190500" indent="-190500">
              <a:buSzPct val="100000"/>
              <a:buChar char="•"/>
              <a:defRPr sz="1900">
                <a:latin typeface="Helvetica Neue Medium"/>
                <a:ea typeface="Helvetica Neue Medium"/>
                <a:cs typeface="Helvetica Neue Medium"/>
                <a:sym typeface="Helvetica Neue Medium"/>
              </a:defRPr>
            </a:pPr>
          </a:p>
          <a:p>
            <a:pPr marL="190500" indent="-190500">
              <a:buSzPct val="100000"/>
              <a:buChar char="•"/>
              <a:defRPr sz="1900">
                <a:latin typeface="Helvetica Neue Medium"/>
                <a:ea typeface="Helvetica Neue Medium"/>
                <a:cs typeface="Helvetica Neue Medium"/>
                <a:sym typeface="Helvetica Neue Medium"/>
              </a:defRPr>
            </a:pPr>
            <a:r>
              <a:t>This is called fine-tuning</a:t>
            </a:r>
          </a:p>
        </p:txBody>
      </p:sp>
      <p:sp>
        <p:nvSpPr>
          <p:cNvPr id="7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8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78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78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78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78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78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78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84"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7" name="LAB: Using GloVe pre trained Embedding"/>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Using GloVe pre trained Embedding</a:t>
            </a:r>
          </a:p>
        </p:txBody>
      </p:sp>
      <p:sp>
        <p:nvSpPr>
          <p:cNvPr id="7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89"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790" name="Google Shape;79;p11"/>
          <p:cNvSpPr txBox="1"/>
          <p:nvPr/>
        </p:nvSpPr>
        <p:spPr>
          <a:xfrm>
            <a:off x="374592" y="1977069"/>
            <a:ext cx="5329288" cy="165650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pPr>
            <a:r>
              <a:t>Fine tune GloVe to our Airbnb dataset</a:t>
            </a:r>
          </a:p>
          <a:p>
            <a: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pPr>
            <a:r>
              <a:t>Verify how easy it is!</a:t>
            </a:r>
          </a:p>
        </p:txBody>
      </p:sp>
      <p:sp>
        <p:nvSpPr>
          <p:cNvPr id="791" name="Allocated time: 20 minutes"/>
          <p:cNvSpPr txBox="1"/>
          <p:nvPr/>
        </p:nvSpPr>
        <p:spPr>
          <a:xfrm>
            <a:off x="437352" y="4215437"/>
            <a:ext cx="4211512" cy="4091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700">
                <a:solidFill>
                  <a:srgbClr val="595959"/>
                </a:solidFill>
                <a:latin typeface="Helvetica Neue Medium"/>
                <a:ea typeface="Helvetica Neue Medium"/>
                <a:cs typeface="Helvetica Neue Medium"/>
                <a:sym typeface="Helvetica Neue Medium"/>
              </a:defRPr>
            </a:lvl1pPr>
          </a:lstStyle>
          <a:p>
            <a:pPr/>
            <a:r>
              <a:t>Allocated time: 20 minutes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790">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7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1" grpId="2"/>
      <p:bldP build="p" bldLvl="1" animBg="1" rev="0" advAuto="0" spid="790"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Google Shape;126;p21"/>
          <p:cNvSpPr txBox="1"/>
          <p:nvPr>
            <p:ph type="title"/>
          </p:nvPr>
        </p:nvSpPr>
        <p:spPr>
          <a:xfrm>
            <a:off x="952496" y="323999"/>
            <a:ext cx="11232002" cy="908051"/>
          </a:xfrm>
          <a:prstGeom prst="rect">
            <a:avLst/>
          </a:prstGeom>
        </p:spPr>
        <p:txBody>
          <a:bodyPr/>
          <a:lstStyle>
            <a:lvl1pPr>
              <a:defRPr b="1">
                <a:latin typeface="Helvetica Neue"/>
                <a:ea typeface="Helvetica Neue"/>
                <a:cs typeface="Helvetica Neue"/>
                <a:sym typeface="Helvetica Neue"/>
              </a:defRPr>
            </a:lvl1pPr>
          </a:lstStyle>
          <a:p>
            <a:pPr/>
            <a:r>
              <a:t>Note About Virtual Trainings</a:t>
            </a:r>
          </a:p>
        </p:txBody>
      </p:sp>
      <p:sp>
        <p:nvSpPr>
          <p:cNvPr id="372" name="Google Shape;128;p21"/>
          <p:cNvSpPr txBox="1"/>
          <p:nvPr>
            <p:ph type="sldNum" sz="quarter" idx="2"/>
          </p:nvPr>
        </p:nvSpPr>
        <p:spPr>
          <a:xfrm>
            <a:off x="11648493" y="6529498"/>
            <a:ext cx="217080" cy="31410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3" name="Google Shape;129;p21" descr="Google Shape;129;p21"/>
          <p:cNvPicPr>
            <a:picLocks noChangeAspect="1"/>
          </p:cNvPicPr>
          <p:nvPr/>
        </p:nvPicPr>
        <p:blipFill>
          <a:blip r:embed="rId3">
            <a:extLst/>
          </a:blip>
          <a:stretch>
            <a:fillRect/>
          </a:stretch>
        </p:blipFill>
        <p:spPr>
          <a:xfrm>
            <a:off x="445250" y="2241849"/>
            <a:ext cx="4570301" cy="3045215"/>
          </a:xfrm>
          <a:prstGeom prst="rect">
            <a:avLst/>
          </a:prstGeom>
          <a:ln w="12700">
            <a:miter lim="400000"/>
          </a:ln>
        </p:spPr>
      </p:pic>
      <p:pic>
        <p:nvPicPr>
          <p:cNvPr id="374" name="Google Shape;130;p21" descr="Google Shape;130;p21"/>
          <p:cNvPicPr>
            <a:picLocks noChangeAspect="1"/>
          </p:cNvPicPr>
          <p:nvPr/>
        </p:nvPicPr>
        <p:blipFill>
          <a:blip r:embed="rId4">
            <a:extLst/>
          </a:blip>
          <a:stretch>
            <a:fillRect/>
          </a:stretch>
        </p:blipFill>
        <p:spPr>
          <a:xfrm>
            <a:off x="7097524" y="2287099"/>
            <a:ext cx="4570305" cy="3045227"/>
          </a:xfrm>
          <a:prstGeom prst="rect">
            <a:avLst/>
          </a:prstGeom>
          <a:ln w="12700">
            <a:miter lim="400000"/>
          </a:ln>
        </p:spPr>
      </p:pic>
      <p:pic>
        <p:nvPicPr>
          <p:cNvPr id="375" name="Google Shape;131;p21" descr="Google Shape;131;p21"/>
          <p:cNvPicPr>
            <a:picLocks noChangeAspect="1"/>
          </p:cNvPicPr>
          <p:nvPr/>
        </p:nvPicPr>
        <p:blipFill>
          <a:blip r:embed="rId5">
            <a:extLst/>
          </a:blip>
          <a:stretch>
            <a:fillRect/>
          </a:stretch>
        </p:blipFill>
        <p:spPr>
          <a:xfrm>
            <a:off x="5235313" y="3269550"/>
            <a:ext cx="1862226" cy="989826"/>
          </a:xfrm>
          <a:prstGeom prst="rect">
            <a:avLst/>
          </a:prstGeom>
          <a:ln w="12700">
            <a:miter lim="400000"/>
          </a:ln>
        </p:spPr>
      </p:pic>
      <p:sp>
        <p:nvSpPr>
          <p:cNvPr id="376" name="Google Shape;132;p21"/>
          <p:cNvSpPr txBox="1"/>
          <p:nvPr/>
        </p:nvSpPr>
        <p:spPr>
          <a:xfrm>
            <a:off x="1674599" y="5445200"/>
            <a:ext cx="9787801" cy="54230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latin typeface="Helvetica Neue Light"/>
                <a:ea typeface="Helvetica Neue Light"/>
                <a:cs typeface="Helvetica Neue Light"/>
                <a:sym typeface="Helvetica Neue Light"/>
              </a:defRPr>
            </a:lvl1pPr>
          </a:lstStyle>
          <a:p>
            <a:pPr/>
            <a:r>
              <a:t>What we want                                                    ...what we’ve got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75"/>
                                        </p:tgtEl>
                                        <p:attrNameLst>
                                          <p:attrName>style.visibility</p:attrName>
                                        </p:attrNameLst>
                                      </p:cBhvr>
                                      <p:to>
                                        <p:strVal val="visible"/>
                                      </p:to>
                                    </p:set>
                                    <p:animEffect filter="fade" transition="in">
                                      <p:cBhvr>
                                        <p:cTn id="7" dur="2500"/>
                                        <p:tgtEl>
                                          <p:spTgt spid="375"/>
                                        </p:tgtEl>
                                      </p:cBhvr>
                                    </p:animEffect>
                                  </p:childTnLst>
                                </p:cTn>
                              </p:par>
                            </p:childTnLst>
                          </p:cTn>
                        </p:par>
                        <p:par>
                          <p:cTn id="8" fill="hold">
                            <p:stCondLst>
                              <p:cond delay="2500"/>
                            </p:stCondLst>
                            <p:childTnLst>
                              <p:par>
                                <p:cTn id="9" presetClass="entr" nodeType="afterEffect" presetID="10" grpId="2" fill="hold">
                                  <p:stCondLst>
                                    <p:cond delay="0"/>
                                  </p:stCondLst>
                                  <p:iterate type="el" backwards="0">
                                    <p:tmAbs val="0"/>
                                  </p:iterate>
                                  <p:childTnLst>
                                    <p:set>
                                      <p:cBhvr>
                                        <p:cTn id="10" fill="hold"/>
                                        <p:tgtEl>
                                          <p:spTgt spid="374"/>
                                        </p:tgtEl>
                                        <p:attrNameLst>
                                          <p:attrName>style.visibility</p:attrName>
                                        </p:attrNameLst>
                                      </p:cBhvr>
                                      <p:to>
                                        <p:strVal val="visible"/>
                                      </p:to>
                                    </p:set>
                                    <p:animEffect filter="fade" transition="in">
                                      <p:cBhvr>
                                        <p:cTn id="11" dur="1000"/>
                                        <p:tgtEl>
                                          <p:spTgt spid="374"/>
                                        </p:tgtEl>
                                      </p:cBhvr>
                                    </p:animEffect>
                                  </p:childTnLst>
                                </p:cTn>
                              </p:par>
                            </p:childTnLst>
                          </p:cTn>
                        </p:par>
                        <p:par>
                          <p:cTn id="12" fill="hold">
                            <p:stCondLst>
                              <p:cond delay="3500"/>
                            </p:stCondLst>
                            <p:childTnLst>
                              <p:par>
                                <p:cTn id="13" presetClass="entr" nodeType="afterEffect" presetID="10" grpId="3" fill="hold">
                                  <p:stCondLst>
                                    <p:cond delay="0"/>
                                  </p:stCondLst>
                                  <p:iterate type="el" backwards="0">
                                    <p:tmAbs val="0"/>
                                  </p:iterate>
                                  <p:childTnLst>
                                    <p:set>
                                      <p:cBhvr>
                                        <p:cTn id="14" fill="hold"/>
                                        <p:tgtEl>
                                          <p:spTgt spid="376"/>
                                        </p:tgtEl>
                                        <p:attrNameLst>
                                          <p:attrName>style.visibility</p:attrName>
                                        </p:attrNameLst>
                                      </p:cBhvr>
                                      <p:to>
                                        <p:strVal val="visible"/>
                                      </p:to>
                                    </p:set>
                                    <p:animEffect filter="fade" transition="in">
                                      <p:cBhvr>
                                        <p:cTn id="15"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4" grpId="2"/>
      <p:bldP build="whole" bldLvl="1" animBg="1" rev="0" advAuto="0" spid="376" grpId="3"/>
      <p:bldP build="whole" bldLvl="1" animBg="1" rev="0" advAuto="0" spid="375"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LAB: Synonym Expansion"/>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Synonym Expansion</a:t>
            </a:r>
          </a:p>
        </p:txBody>
      </p:sp>
      <p:sp>
        <p:nvSpPr>
          <p:cNvPr id="7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95"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796" name="Google Shape;79;p11"/>
          <p:cNvSpPr txBox="1"/>
          <p:nvPr/>
        </p:nvSpPr>
        <p:spPr>
          <a:xfrm>
            <a:off x="374592" y="1977069"/>
            <a:ext cx="5329288" cy="10328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lvl1pPr>
          </a:lstStyle>
          <a:p>
            <a:pPr/>
            <a:r>
              <a:t>Use our model to leverage synonyms in Solr</a:t>
            </a:r>
          </a:p>
        </p:txBody>
      </p:sp>
      <p:sp>
        <p:nvSpPr>
          <p:cNvPr id="797" name="Allocated time: 15 minutes"/>
          <p:cNvSpPr txBox="1"/>
          <p:nvPr/>
        </p:nvSpPr>
        <p:spPr>
          <a:xfrm>
            <a:off x="437352" y="4215437"/>
            <a:ext cx="4211512" cy="4091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700">
                <a:solidFill>
                  <a:srgbClr val="595959"/>
                </a:solidFill>
                <a:latin typeface="Helvetica Neue Medium"/>
                <a:ea typeface="Helvetica Neue Medium"/>
                <a:cs typeface="Helvetica Neue Medium"/>
                <a:sym typeface="Helvetica Neue Medium"/>
              </a:defRPr>
            </a:lvl1pPr>
          </a:lstStyle>
          <a:p>
            <a:pPr/>
            <a:r>
              <a:t>Allocated time: 15 minutes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Summary"/>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Summary</a:t>
            </a:r>
          </a:p>
        </p:txBody>
      </p:sp>
      <p:sp>
        <p:nvSpPr>
          <p:cNvPr id="800" name="Synonym expansion helps recall by expanding the query with synonyms of the nouns…"/>
          <p:cNvSpPr txBox="1"/>
          <p:nvPr>
            <p:ph type="body" idx="1"/>
          </p:nvPr>
        </p:nvSpPr>
        <p:spPr>
          <a:xfrm>
            <a:off x="595695" y="1471947"/>
            <a:ext cx="10512001" cy="4680001"/>
          </a:xfrm>
          <a:prstGeom prst="rect">
            <a:avLst/>
          </a:prstGeom>
        </p:spPr>
        <p:txBody>
          <a:bodyPr/>
          <a:lstStyle/>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Synonym expansion helps recall by expanding the query with synonyms of the nouns</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This way, even if the user doesn’t input the correct term, it still gets the result</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Under the hood is a word embedding to find similar words on a vocabulary.</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Known word embedding models are CBOW and Skip-Gram</a:t>
            </a:r>
          </a:p>
        </p:txBody>
      </p:sp>
      <p:sp>
        <p:nvSpPr>
          <p:cNvPr id="8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800">
                                            <p:bg/>
                                          </p:spTgt>
                                        </p:tgtEl>
                                        <p:attrNameLst>
                                          <p:attrName>style.visibility</p:attrName>
                                        </p:attrNameLst>
                                      </p:cBhvr>
                                      <p:to>
                                        <p:strVal val="visible"/>
                                      </p:to>
                                    </p:set>
                                    <p:animEffect filter="wipe(left)" transition="in">
                                      <p:cBhvr>
                                        <p:cTn id="7" dur="1000"/>
                                        <p:tgtEl>
                                          <p:spTgt spid="800">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800">
                                            <p:txEl>
                                              <p:pRg st="0" end="0"/>
                                            </p:txEl>
                                          </p:spTgt>
                                        </p:tgtEl>
                                        <p:attrNameLst>
                                          <p:attrName>style.visibility</p:attrName>
                                        </p:attrNameLst>
                                      </p:cBhvr>
                                      <p:to>
                                        <p:strVal val="visible"/>
                                      </p:to>
                                    </p:set>
                                    <p:animEffect filter="wipe(left)" transition="in">
                                      <p:cBhvr>
                                        <p:cTn id="10" dur="1000"/>
                                        <p:tgtEl>
                                          <p:spTgt spid="80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1" fill="hold">
                                  <p:stCondLst>
                                    <p:cond delay="0"/>
                                  </p:stCondLst>
                                  <p:iterate type="el" backwards="0">
                                    <p:tmAbs val="0"/>
                                  </p:iterate>
                                  <p:childTnLst>
                                    <p:set>
                                      <p:cBhvr>
                                        <p:cTn id="14" fill="hold"/>
                                        <p:tgtEl>
                                          <p:spTgt spid="800">
                                            <p:txEl>
                                              <p:pRg st="1" end="1"/>
                                            </p:txEl>
                                          </p:spTgt>
                                        </p:tgtEl>
                                        <p:attrNameLst>
                                          <p:attrName>style.visibility</p:attrName>
                                        </p:attrNameLst>
                                      </p:cBhvr>
                                      <p:to>
                                        <p:strVal val="visible"/>
                                      </p:to>
                                    </p:set>
                                    <p:animEffect filter="wipe(left)" transition="in">
                                      <p:cBhvr>
                                        <p:cTn id="15" dur="1000"/>
                                        <p:tgtEl>
                                          <p:spTgt spid="80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1" fill="hold">
                                  <p:stCondLst>
                                    <p:cond delay="0"/>
                                  </p:stCondLst>
                                  <p:iterate type="el" backwards="0">
                                    <p:tmAbs val="0"/>
                                  </p:iterate>
                                  <p:childTnLst>
                                    <p:set>
                                      <p:cBhvr>
                                        <p:cTn id="19" fill="hold"/>
                                        <p:tgtEl>
                                          <p:spTgt spid="800">
                                            <p:txEl>
                                              <p:pRg st="2" end="2"/>
                                            </p:txEl>
                                          </p:spTgt>
                                        </p:tgtEl>
                                        <p:attrNameLst>
                                          <p:attrName>style.visibility</p:attrName>
                                        </p:attrNameLst>
                                      </p:cBhvr>
                                      <p:to>
                                        <p:strVal val="visible"/>
                                      </p:to>
                                    </p:set>
                                    <p:animEffect filter="wipe(left)" transition="in">
                                      <p:cBhvr>
                                        <p:cTn id="20" dur="1000"/>
                                        <p:tgtEl>
                                          <p:spTgt spid="80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1" fill="hold">
                                  <p:stCondLst>
                                    <p:cond delay="0"/>
                                  </p:stCondLst>
                                  <p:iterate type="el" backwards="0">
                                    <p:tmAbs val="0"/>
                                  </p:iterate>
                                  <p:childTnLst>
                                    <p:set>
                                      <p:cBhvr>
                                        <p:cTn id="24" fill="hold"/>
                                        <p:tgtEl>
                                          <p:spTgt spid="800">
                                            <p:txEl>
                                              <p:pRg st="3" end="3"/>
                                            </p:txEl>
                                          </p:spTgt>
                                        </p:tgtEl>
                                        <p:attrNameLst>
                                          <p:attrName>style.visibility</p:attrName>
                                        </p:attrNameLst>
                                      </p:cBhvr>
                                      <p:to>
                                        <p:strVal val="visible"/>
                                      </p:to>
                                    </p:set>
                                    <p:animEffect filter="wipe(left)" transition="in">
                                      <p:cBhvr>
                                        <p:cTn id="25" dur="1000"/>
                                        <p:tgtEl>
                                          <p:spTgt spid="800">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00"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3" name="Mini Break: 5 minutes"/>
          <p:cNvSpPr txBox="1"/>
          <p:nvPr>
            <p:ph type="title" idx="4294967295"/>
          </p:nvPr>
        </p:nvSpPr>
        <p:spPr>
          <a:xfrm>
            <a:off x="829208" y="385644"/>
            <a:ext cx="8797678" cy="908051"/>
          </a:xfrm>
          <a:prstGeom prst="rect">
            <a:avLst/>
          </a:prstGeom>
        </p:spPr>
        <p:txBody>
          <a:bodyPr/>
          <a:lstStyle>
            <a:lvl1pPr>
              <a:defRPr b="1">
                <a:latin typeface="Helvetica Neue"/>
                <a:ea typeface="Helvetica Neue"/>
                <a:cs typeface="Helvetica Neue"/>
                <a:sym typeface="Helvetica Neue"/>
              </a:defRPr>
            </a:lvl1pPr>
          </a:lstStyle>
          <a:p>
            <a:pPr/>
            <a:r>
              <a:t>Mini Break: 5 minutes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Ranking"/>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Ranking</a:t>
            </a:r>
          </a:p>
        </p:txBody>
      </p:sp>
      <p:sp>
        <p:nvSpPr>
          <p:cNvPr id="806" name="Doc2Vec"/>
          <p:cNvSpPr txBox="1"/>
          <p:nvPr>
            <p:ph type="body" sz="quarter" idx="1"/>
          </p:nvPr>
        </p:nvSpPr>
        <p:spPr>
          <a:xfrm>
            <a:off x="1973263" y="4756150"/>
            <a:ext cx="4573298" cy="1336675"/>
          </a:xfrm>
          <a:prstGeom prst="rect">
            <a:avLst/>
          </a:prstGeom>
        </p:spPr>
        <p:txBody>
          <a:bodyPr/>
          <a:lstStyle/>
          <a:p>
            <a:pPr/>
            <a:r>
              <a:t>Doc2Vec</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Google Shape;168;p26"/>
          <p:cNvSpPr txBox="1"/>
          <p:nvPr>
            <p:ph type="title"/>
          </p:nvPr>
        </p:nvSpPr>
        <p:spPr>
          <a:xfrm>
            <a:off x="984538" y="340021"/>
            <a:ext cx="11232002" cy="908101"/>
          </a:xfrm>
          <a:prstGeom prst="rect">
            <a:avLst/>
          </a:prstGeom>
        </p:spPr>
        <p:txBody>
          <a:bodyPr/>
          <a:lstStyle>
            <a:lvl1pPr>
              <a:defRPr b="1">
                <a:latin typeface="Helvetica Neue"/>
                <a:ea typeface="Helvetica Neue"/>
                <a:cs typeface="Helvetica Neue"/>
                <a:sym typeface="Helvetica Neue"/>
              </a:defRPr>
            </a:lvl1pPr>
          </a:lstStyle>
          <a:p>
            <a:pPr/>
            <a:r>
              <a:t>Agenda</a:t>
            </a:r>
          </a:p>
        </p:txBody>
      </p:sp>
      <p:sp>
        <p:nvSpPr>
          <p:cNvPr id="809" name="Google Shape;170;p26"/>
          <p:cNvSpPr txBox="1"/>
          <p:nvPr>
            <p:ph type="sldNum" sz="quarter" idx="2"/>
          </p:nvPr>
        </p:nvSpPr>
        <p:spPr>
          <a:xfrm>
            <a:off x="11591969" y="6529521"/>
            <a:ext cx="330059"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0" name="Línea"/>
          <p:cNvSpPr/>
          <p:nvPr/>
        </p:nvSpPr>
        <p:spPr>
          <a:xfrm>
            <a:off x="335145" y="3926726"/>
            <a:ext cx="11366942" cy="1"/>
          </a:xfrm>
          <a:prstGeom prst="line">
            <a:avLst/>
          </a:prstGeom>
          <a:ln w="25400">
            <a:solidFill>
              <a:srgbClr val="F57D24"/>
            </a:solidFill>
          </a:ln>
          <a:effectLst>
            <a:outerShdw sx="100000" sy="100000" kx="0" ky="0" algn="b" rotWithShape="0" blurRad="38100" dist="20000" dir="5400000">
              <a:srgbClr val="000000">
                <a:alpha val="38000"/>
              </a:srgbClr>
            </a:outerShdw>
          </a:effectLst>
        </p:spPr>
        <p:txBody>
          <a:bodyPr lIns="45718" tIns="45718" rIns="45718" bIns="45718"/>
          <a:lstStyle/>
          <a:p>
            <a:pPr>
              <a:defRPr>
                <a:solidFill>
                  <a:srgbClr val="D3002D"/>
                </a:solidFill>
              </a:defRPr>
            </a:pPr>
          </a:p>
        </p:txBody>
      </p:sp>
      <p:sp>
        <p:nvSpPr>
          <p:cNvPr id="811" name="Introduction…"/>
          <p:cNvSpPr/>
          <p:nvPr/>
        </p:nvSpPr>
        <p:spPr>
          <a:xfrm>
            <a:off x="185163" y="1522940"/>
            <a:ext cx="2671367"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418"/>
                </a:lnTo>
                <a:lnTo>
                  <a:pt x="13196" y="17418"/>
                </a:lnTo>
                <a:lnTo>
                  <a:pt x="14620" y="21600"/>
                </a:lnTo>
                <a:lnTo>
                  <a:pt x="16042" y="17418"/>
                </a:lnTo>
                <a:lnTo>
                  <a:pt x="21600" y="17418"/>
                </a:lnTo>
                <a:lnTo>
                  <a:pt x="21600" y="0"/>
                </a:lnTo>
                <a:lnTo>
                  <a:pt x="0" y="0"/>
                </a:lnTo>
                <a:close/>
              </a:path>
            </a:pathLst>
          </a:custGeom>
          <a:ln w="25400">
            <a:solidFill>
              <a:srgbClr val="F57D24">
                <a:alpha val="22157"/>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Introduction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Introductions</a:t>
            </a:r>
          </a:p>
          <a:p>
            <a:pPr marL="180473" indent="-180473">
              <a:buSzPct val="100000"/>
              <a:buChar char="•"/>
              <a:defRPr sz="1800">
                <a:latin typeface="Helvetica Neue Light"/>
                <a:ea typeface="Helvetica Neue Light"/>
                <a:cs typeface="Helvetica Neue Light"/>
                <a:sym typeface="Helvetica Neue Light"/>
              </a:defRPr>
            </a:pPr>
            <a:r>
              <a:t>Expectations</a:t>
            </a:r>
          </a:p>
          <a:p>
            <a:pPr marL="180473" indent="-180473">
              <a:buSzPct val="100000"/>
              <a:buChar char="•"/>
              <a:defRPr sz="1800">
                <a:latin typeface="Helvetica Neue Light"/>
                <a:ea typeface="Helvetica Neue Light"/>
                <a:cs typeface="Helvetica Neue Light"/>
                <a:sym typeface="Helvetica Neue Light"/>
              </a:defRPr>
            </a:pPr>
            <a:r>
              <a:t>Overview of Apache Solr</a:t>
            </a:r>
          </a:p>
          <a:p>
            <a:pPr marL="180473" indent="-180473">
              <a:buSzPct val="100000"/>
              <a:buChar char="•"/>
              <a:defRPr sz="1800">
                <a:latin typeface="Helvetica Neue Light"/>
                <a:ea typeface="Helvetica Neue Light"/>
                <a:cs typeface="Helvetica Neue Light"/>
                <a:sym typeface="Helvetica Neue Light"/>
              </a:defRPr>
            </a:pPr>
            <a:r>
              <a:t>What is Neural Search?</a:t>
            </a:r>
          </a:p>
        </p:txBody>
      </p:sp>
      <p:sp>
        <p:nvSpPr>
          <p:cNvPr id="812" name="Synonyms…"/>
          <p:cNvSpPr/>
          <p:nvPr/>
        </p:nvSpPr>
        <p:spPr>
          <a:xfrm>
            <a:off x="851437" y="3920631"/>
            <a:ext cx="2750741"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96" y="0"/>
                </a:moveTo>
                <a:lnTo>
                  <a:pt x="13638" y="4329"/>
                </a:lnTo>
                <a:lnTo>
                  <a:pt x="0" y="4329"/>
                </a:lnTo>
                <a:lnTo>
                  <a:pt x="0" y="21600"/>
                </a:lnTo>
                <a:lnTo>
                  <a:pt x="21600" y="21600"/>
                </a:lnTo>
                <a:lnTo>
                  <a:pt x="21600" y="4329"/>
                </a:lnTo>
                <a:lnTo>
                  <a:pt x="16352" y="4329"/>
                </a:lnTo>
                <a:lnTo>
                  <a:pt x="14996" y="0"/>
                </a:lnTo>
                <a:close/>
              </a:path>
            </a:pathLst>
          </a:custGeom>
          <a:ln w="25400">
            <a:solidFill>
              <a:srgbClr val="F57D24">
                <a:alpha val="26177"/>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Synonyms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Neural Networks</a:t>
            </a:r>
          </a:p>
          <a:p>
            <a:pPr marL="180473" indent="-180473">
              <a:buSzPct val="100000"/>
              <a:buChar char="•"/>
              <a:defRPr sz="1800">
                <a:latin typeface="Helvetica Neue Light"/>
                <a:ea typeface="Helvetica Neue Light"/>
                <a:cs typeface="Helvetica Neue Light"/>
                <a:sym typeface="Helvetica Neue Light"/>
              </a:defRPr>
            </a:pPr>
            <a:r>
              <a:t>Word2vec</a:t>
            </a:r>
          </a:p>
          <a:p>
            <a:pPr marL="180473" indent="-180473">
              <a:buSzPct val="100000"/>
              <a:buChar char="•"/>
              <a:defRPr sz="1800">
                <a:latin typeface="Helvetica Neue Light"/>
                <a:ea typeface="Helvetica Neue Light"/>
                <a:cs typeface="Helvetica Neue Light"/>
                <a:sym typeface="Helvetica Neue Light"/>
              </a:defRPr>
            </a:pPr>
            <a:r>
              <a:t>CBOW and Skip-Gram</a:t>
            </a:r>
          </a:p>
        </p:txBody>
      </p:sp>
      <p:sp>
        <p:nvSpPr>
          <p:cNvPr id="813" name="Ranking…"/>
          <p:cNvSpPr/>
          <p:nvPr/>
        </p:nvSpPr>
        <p:spPr>
          <a:xfrm>
            <a:off x="3704490" y="1641041"/>
            <a:ext cx="3087688" cy="2294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059"/>
                </a:lnTo>
                <a:lnTo>
                  <a:pt x="3593" y="15059"/>
                </a:lnTo>
                <a:lnTo>
                  <a:pt x="4803" y="21600"/>
                </a:lnTo>
                <a:lnTo>
                  <a:pt x="6011" y="15059"/>
                </a:lnTo>
                <a:lnTo>
                  <a:pt x="21600" y="15059"/>
                </a:lnTo>
                <a:lnTo>
                  <a:pt x="21600" y="0"/>
                </a:lnTo>
                <a:lnTo>
                  <a:pt x="0"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15B2A"/>
                </a:solidFill>
                <a:latin typeface="Helvetica Neue"/>
                <a:ea typeface="Helvetica Neue"/>
                <a:cs typeface="Helvetica Neue"/>
                <a:sym typeface="Helvetica Neue"/>
              </a:defRPr>
            </a:pPr>
            <a:r>
              <a:t>Ranking</a:t>
            </a:r>
          </a:p>
          <a:p>
            <a:pPr>
              <a:defRPr sz="1800">
                <a:solidFill>
                  <a:srgbClr val="404040"/>
                </a:solidFill>
                <a:latin typeface="Helvetica Neue Light"/>
                <a:ea typeface="Helvetica Neue Light"/>
                <a:cs typeface="Helvetica Neue Light"/>
                <a:sym typeface="Helvetica Neue Light"/>
              </a:defRPr>
            </a:pPr>
          </a:p>
          <a:p>
            <a:pPr marL="180473" indent="-180473">
              <a:buSzPct val="100000"/>
              <a:buChar char="•"/>
              <a:defRPr sz="1800">
                <a:solidFill>
                  <a:srgbClr val="404040"/>
                </a:solidFill>
                <a:latin typeface="Helvetica Neue Light"/>
                <a:ea typeface="Helvetica Neue Light"/>
                <a:cs typeface="Helvetica Neue Light"/>
                <a:sym typeface="Helvetica Neue Light"/>
              </a:defRPr>
            </a:pPr>
            <a:r>
              <a:t>Doc2Vec</a:t>
            </a:r>
          </a:p>
          <a:p>
            <a:pPr marL="180473" indent="-180473">
              <a:buSzPct val="100000"/>
              <a:buChar char="•"/>
              <a:defRPr sz="1800">
                <a:solidFill>
                  <a:srgbClr val="404040"/>
                </a:solidFill>
                <a:latin typeface="Helvetica Neue Light"/>
                <a:ea typeface="Helvetica Neue Light"/>
                <a:cs typeface="Helvetica Neue Light"/>
                <a:sym typeface="Helvetica Neue Light"/>
              </a:defRPr>
            </a:pPr>
            <a:r>
              <a:t>PD-DM and DBOW</a:t>
            </a:r>
          </a:p>
          <a:p>
            <a:pPr marL="180473" indent="-180473">
              <a:buSzPct val="100000"/>
              <a:buChar char="•"/>
              <a:defRPr sz="1800">
                <a:solidFill>
                  <a:srgbClr val="404040"/>
                </a:solidFill>
                <a:latin typeface="Helvetica Neue Light"/>
                <a:ea typeface="Helvetica Neue Light"/>
                <a:cs typeface="Helvetica Neue Light"/>
                <a:sym typeface="Helvetica Neue Light"/>
              </a:defRPr>
            </a:pPr>
            <a:r>
              <a:t>Learning to Rank</a:t>
            </a:r>
          </a:p>
        </p:txBody>
      </p:sp>
      <p:sp>
        <p:nvSpPr>
          <p:cNvPr id="814" name="Text Generation…"/>
          <p:cNvSpPr/>
          <p:nvPr/>
        </p:nvSpPr>
        <p:spPr>
          <a:xfrm>
            <a:off x="4552156" y="3941268"/>
            <a:ext cx="3087688" cy="2038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08" y="0"/>
                </a:moveTo>
                <a:lnTo>
                  <a:pt x="14898" y="4794"/>
                </a:lnTo>
                <a:lnTo>
                  <a:pt x="0" y="4794"/>
                </a:lnTo>
                <a:lnTo>
                  <a:pt x="0" y="21600"/>
                </a:lnTo>
                <a:lnTo>
                  <a:pt x="21600" y="21600"/>
                </a:lnTo>
                <a:lnTo>
                  <a:pt x="21600" y="4794"/>
                </a:lnTo>
                <a:lnTo>
                  <a:pt x="17319" y="4794"/>
                </a:lnTo>
                <a:lnTo>
                  <a:pt x="16108"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Text Generation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RNN</a:t>
            </a:r>
          </a:p>
          <a:p>
            <a:pPr marL="180473" indent="-180473">
              <a:buSzPct val="100000"/>
              <a:buChar char="•"/>
              <a:defRPr sz="1800">
                <a:latin typeface="Helvetica Neue Light"/>
                <a:ea typeface="Helvetica Neue Light"/>
                <a:cs typeface="Helvetica Neue Light"/>
                <a:sym typeface="Helvetica Neue Light"/>
              </a:defRPr>
            </a:pPr>
            <a:r>
              <a:t>GRU and LSTM</a:t>
            </a:r>
          </a:p>
          <a:p>
            <a:pPr marL="180473" indent="-180473">
              <a:buSzPct val="100000"/>
              <a:buChar char="•"/>
              <a:defRPr sz="1800">
                <a:latin typeface="Helvetica Neue Light"/>
                <a:ea typeface="Helvetica Neue Light"/>
                <a:cs typeface="Helvetica Neue Light"/>
                <a:sym typeface="Helvetica Neue Light"/>
              </a:defRPr>
            </a:pPr>
            <a:r>
              <a:t>Transformers</a:t>
            </a:r>
          </a:p>
        </p:txBody>
      </p:sp>
      <p:sp>
        <p:nvSpPr>
          <p:cNvPr id="815" name="NER…"/>
          <p:cNvSpPr/>
          <p:nvPr/>
        </p:nvSpPr>
        <p:spPr>
          <a:xfrm>
            <a:off x="7829844" y="1699792"/>
            <a:ext cx="3087689" cy="2271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766"/>
                </a:lnTo>
                <a:lnTo>
                  <a:pt x="4084" y="15766"/>
                </a:lnTo>
                <a:lnTo>
                  <a:pt x="5294" y="21600"/>
                </a:lnTo>
                <a:lnTo>
                  <a:pt x="6502" y="15766"/>
                </a:lnTo>
                <a:lnTo>
                  <a:pt x="21600" y="15766"/>
                </a:lnTo>
                <a:lnTo>
                  <a:pt x="21600" y="0"/>
                </a:lnTo>
                <a:lnTo>
                  <a:pt x="0"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NER</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Scapy NER</a:t>
            </a:r>
          </a:p>
          <a:p>
            <a:pPr marL="180473" indent="-180473">
              <a:buSzPct val="100000"/>
              <a:buChar char="•"/>
              <a:defRPr sz="1800">
                <a:latin typeface="Helvetica Neue Light"/>
                <a:ea typeface="Helvetica Neue Light"/>
                <a:cs typeface="Helvetica Neue Light"/>
                <a:sym typeface="Helvetica Neue Light"/>
              </a:defRPr>
            </a:pPr>
            <a:r>
              <a:t>BERT</a:t>
            </a:r>
          </a:p>
          <a:p>
            <a:pPr marL="180473" indent="-180473">
              <a:buSzPct val="100000"/>
              <a:buChar char="•"/>
              <a:defRPr sz="1800">
                <a:latin typeface="Helvetica Neue Light"/>
                <a:ea typeface="Helvetica Neue Light"/>
                <a:cs typeface="Helvetica Neue Light"/>
                <a:sym typeface="Helvetica Neue Light"/>
              </a:defRPr>
            </a:pPr>
          </a:p>
        </p:txBody>
      </p:sp>
      <p:sp>
        <p:nvSpPr>
          <p:cNvPr id="816" name="Next Steps…"/>
          <p:cNvSpPr/>
          <p:nvPr/>
        </p:nvSpPr>
        <p:spPr>
          <a:xfrm>
            <a:off x="8589822" y="3912887"/>
            <a:ext cx="3087688" cy="2081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35" y="0"/>
                </a:moveTo>
                <a:lnTo>
                  <a:pt x="5925" y="4391"/>
                </a:lnTo>
                <a:lnTo>
                  <a:pt x="0" y="4391"/>
                </a:lnTo>
                <a:lnTo>
                  <a:pt x="0" y="21600"/>
                </a:lnTo>
                <a:lnTo>
                  <a:pt x="21600" y="21600"/>
                </a:lnTo>
                <a:lnTo>
                  <a:pt x="21600" y="4391"/>
                </a:lnTo>
                <a:lnTo>
                  <a:pt x="8343" y="4391"/>
                </a:lnTo>
                <a:lnTo>
                  <a:pt x="7135"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Next Steps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Closing thoughts</a:t>
            </a:r>
          </a:p>
          <a:p>
            <a:pPr marL="180473" indent="-180473">
              <a:buSzPct val="100000"/>
              <a:buChar char="•"/>
              <a:defRPr sz="1800">
                <a:latin typeface="Helvetica Neue Light"/>
                <a:ea typeface="Helvetica Neue Light"/>
                <a:cs typeface="Helvetica Neue Light"/>
                <a:sym typeface="Helvetica Neue Light"/>
              </a:defRPr>
            </a:pPr>
          </a:p>
        </p:txBody>
      </p:sp>
      <p:sp>
        <p:nvSpPr>
          <p:cNvPr id="817" name="Rounded Rectangle"/>
          <p:cNvSpPr/>
          <p:nvPr/>
        </p:nvSpPr>
        <p:spPr>
          <a:xfrm>
            <a:off x="3526971" y="1328806"/>
            <a:ext cx="3442726" cy="2218087"/>
          </a:xfrm>
          <a:prstGeom prst="roundRect">
            <a:avLst>
              <a:gd name="adj" fmla="val 16909"/>
            </a:avLst>
          </a:prstGeom>
          <a:ln w="50800">
            <a:solidFill>
              <a:srgbClr val="9BC850"/>
            </a:solidFill>
            <a:custDash>
              <a:ds d="200000" sp="200000"/>
            </a:custDash>
            <a:miter lim="400000"/>
          </a:ln>
        </p:spPr>
        <p:txBody>
          <a:bodyPr lIns="0" tIns="0" rIns="0" bIns="0"/>
          <a:lstStyle/>
          <a:p>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1" name="Synonym Expansion…"/>
          <p:cNvSpPr txBox="1"/>
          <p:nvPr>
            <p:ph type="body" sz="half" idx="1"/>
          </p:nvPr>
        </p:nvSpPr>
        <p:spPr>
          <a:xfrm>
            <a:off x="922541" y="1420720"/>
            <a:ext cx="5181601" cy="4781225"/>
          </a:xfrm>
          <a:prstGeom prst="rect">
            <a:avLst/>
          </a:prstGeom>
        </p:spPr>
        <p:txBody>
          <a:bodyPr anchor="ctr"/>
          <a:lstStyle/>
          <a:p>
            <a:pPr marL="320842" indent="-320842">
              <a:buClrTx/>
              <a:buSzPct val="100000"/>
              <a:buFontTx/>
              <a:buAutoNum type="arabicPeriod" startAt="1"/>
              <a:defRPr sz="2700">
                <a:solidFill>
                  <a:srgbClr val="3F3F3F">
                    <a:alpha val="23186"/>
                  </a:srgbClr>
                </a:solidFill>
              </a:defRPr>
            </a:pPr>
            <a:r>
              <a:t>Synonym Expansion</a:t>
            </a:r>
          </a:p>
          <a:p>
            <a:pPr marL="320842" indent="-320842">
              <a:buClrTx/>
              <a:buSzPct val="100000"/>
              <a:buFontTx/>
              <a:buAutoNum type="arabicPeriod" startAt="1"/>
              <a:defRPr sz="2700"/>
            </a:pPr>
            <a:r>
              <a:t>Reranking results</a:t>
            </a:r>
          </a:p>
          <a:p>
            <a:pPr marL="320842" indent="-320842">
              <a:buClrTx/>
              <a:buSzPct val="100000"/>
              <a:buFontTx/>
              <a:buAutoNum type="arabicPeriod" startAt="1"/>
              <a:defRPr sz="2700">
                <a:solidFill>
                  <a:srgbClr val="3F3F3F">
                    <a:alpha val="35603"/>
                  </a:srgbClr>
                </a:solidFill>
              </a:defRPr>
            </a:pPr>
            <a:r>
              <a:t>Alternative Queries</a:t>
            </a:r>
          </a:p>
          <a:p>
            <a:pPr marL="320842" indent="-320842">
              <a:buClrTx/>
              <a:buSzPct val="100000"/>
              <a:buFontTx/>
              <a:buAutoNum type="arabicPeriod" startAt="1"/>
              <a:defRPr sz="2700">
                <a:solidFill>
                  <a:srgbClr val="3F3F3F">
                    <a:alpha val="35603"/>
                  </a:srgbClr>
                </a:solidFill>
              </a:defRPr>
            </a:pPr>
            <a:r>
              <a:t>NER</a:t>
            </a:r>
          </a:p>
        </p:txBody>
      </p:sp>
      <p:sp>
        <p:nvSpPr>
          <p:cNvPr id="8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3" name="Data"/>
          <p:cNvSpPr/>
          <p:nvPr/>
        </p:nvSpPr>
        <p:spPr>
          <a:xfrm>
            <a:off x="6611174" y="2080858"/>
            <a:ext cx="1270001" cy="585508"/>
          </a:xfrm>
          <a:prstGeom prst="roundRect">
            <a:avLst>
              <a:gd name="adj" fmla="val 32536"/>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Data</a:t>
            </a:r>
          </a:p>
        </p:txBody>
      </p:sp>
      <p:sp>
        <p:nvSpPr>
          <p:cNvPr id="824" name="Search Engine"/>
          <p:cNvSpPr/>
          <p:nvPr/>
        </p:nvSpPr>
        <p:spPr>
          <a:xfrm>
            <a:off x="10026362" y="3302947"/>
            <a:ext cx="1270001" cy="1016770"/>
          </a:xfrm>
          <a:prstGeom prst="rect">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Search Engine</a:t>
            </a:r>
          </a:p>
        </p:txBody>
      </p:sp>
      <p:sp>
        <p:nvSpPr>
          <p:cNvPr id="825" name="Query"/>
          <p:cNvSpPr/>
          <p:nvPr/>
        </p:nvSpPr>
        <p:spPr>
          <a:xfrm>
            <a:off x="6611174" y="5107315"/>
            <a:ext cx="1270001" cy="585508"/>
          </a:xfrm>
          <a:prstGeom prst="roundRect">
            <a:avLst>
              <a:gd name="adj" fmla="val 32536"/>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Query</a:t>
            </a:r>
          </a:p>
        </p:txBody>
      </p:sp>
      <p:sp>
        <p:nvSpPr>
          <p:cNvPr id="826" name="What are we going to do now?"/>
          <p:cNvSpPr txBox="1"/>
          <p:nvPr>
            <p:ph type="title"/>
          </p:nvPr>
        </p:nvSpPr>
        <p:spPr>
          <a:xfrm>
            <a:off x="952496" y="323999"/>
            <a:ext cx="11232001" cy="908051"/>
          </a:xfrm>
          <a:prstGeom prst="rect">
            <a:avLst/>
          </a:prstGeom>
        </p:spPr>
        <p:txBody>
          <a:bodyPr/>
          <a:lstStyle>
            <a:lvl1pPr>
              <a:defRPr b="1">
                <a:latin typeface="Helvetica Neue"/>
                <a:ea typeface="Helvetica Neue"/>
                <a:cs typeface="Helvetica Neue"/>
                <a:sym typeface="Helvetica Neue"/>
              </a:defRPr>
            </a:lvl1pPr>
          </a:lstStyle>
          <a:p>
            <a:pPr/>
            <a:r>
              <a:t>What are we going to do now?</a:t>
            </a:r>
          </a:p>
        </p:txBody>
      </p:sp>
      <p:sp>
        <p:nvSpPr>
          <p:cNvPr id="827" name="Line"/>
          <p:cNvSpPr/>
          <p:nvPr/>
        </p:nvSpPr>
        <p:spPr>
          <a:xfrm>
            <a:off x="8028262" y="2542900"/>
            <a:ext cx="1856892" cy="1042148"/>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28" name="Line"/>
          <p:cNvSpPr/>
          <p:nvPr/>
        </p:nvSpPr>
        <p:spPr>
          <a:xfrm flipV="1">
            <a:off x="8028263" y="4199606"/>
            <a:ext cx="1858237" cy="1285197"/>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29" name="Index"/>
          <p:cNvSpPr txBox="1"/>
          <p:nvPr/>
        </p:nvSpPr>
        <p:spPr>
          <a:xfrm>
            <a:off x="8784209" y="2729374"/>
            <a:ext cx="44765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Index</a:t>
            </a:r>
          </a:p>
        </p:txBody>
      </p:sp>
      <p:sp>
        <p:nvSpPr>
          <p:cNvPr id="830" name="Query"/>
          <p:cNvSpPr txBox="1"/>
          <p:nvPr/>
        </p:nvSpPr>
        <p:spPr>
          <a:xfrm>
            <a:off x="8784209" y="5059799"/>
            <a:ext cx="4968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Query</a:t>
            </a:r>
          </a:p>
        </p:txBody>
      </p:sp>
      <p:sp>
        <p:nvSpPr>
          <p:cNvPr id="831" name="4"/>
          <p:cNvSpPr/>
          <p:nvPr/>
        </p:nvSpPr>
        <p:spPr>
          <a:xfrm>
            <a:off x="8807453" y="2272439"/>
            <a:ext cx="450388" cy="410482"/>
          </a:xfrm>
          <a:prstGeom prst="ellipse">
            <a:avLst/>
          </a:prstGeom>
          <a:solidFill>
            <a:schemeClr val="accent1">
              <a:alpha val="31137"/>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4</a:t>
            </a:r>
          </a:p>
        </p:txBody>
      </p:sp>
      <p:sp>
        <p:nvSpPr>
          <p:cNvPr id="832" name="1"/>
          <p:cNvSpPr/>
          <p:nvPr/>
        </p:nvSpPr>
        <p:spPr>
          <a:xfrm>
            <a:off x="8485249" y="4436781"/>
            <a:ext cx="450388" cy="410482"/>
          </a:xfrm>
          <a:prstGeom prst="ellipse">
            <a:avLst/>
          </a:prstGeom>
          <a:solidFill>
            <a:schemeClr val="accent1">
              <a:alpha val="27239"/>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1</a:t>
            </a:r>
          </a:p>
        </p:txBody>
      </p:sp>
      <p:sp>
        <p:nvSpPr>
          <p:cNvPr id="833" name="3"/>
          <p:cNvSpPr/>
          <p:nvPr/>
        </p:nvSpPr>
        <p:spPr>
          <a:xfrm>
            <a:off x="8981244" y="4117183"/>
            <a:ext cx="450387" cy="410482"/>
          </a:xfrm>
          <a:prstGeom prst="ellipse">
            <a:avLst/>
          </a:prstGeom>
          <a:solidFill>
            <a:schemeClr val="accent1">
              <a:alpha val="22428"/>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3</a:t>
            </a:r>
          </a:p>
        </p:txBody>
      </p:sp>
      <p:sp>
        <p:nvSpPr>
          <p:cNvPr id="836" name="Connection Line"/>
          <p:cNvSpPr/>
          <p:nvPr/>
        </p:nvSpPr>
        <p:spPr>
          <a:xfrm>
            <a:off x="8168160" y="4549252"/>
            <a:ext cx="2190676" cy="1336767"/>
          </a:xfrm>
          <a:custGeom>
            <a:avLst/>
            <a:gdLst/>
            <a:ahLst/>
            <a:cxnLst>
              <a:cxn ang="0">
                <a:pos x="wd2" y="hd2"/>
              </a:cxn>
              <a:cxn ang="5400000">
                <a:pos x="wd2" y="hd2"/>
              </a:cxn>
              <a:cxn ang="10800000">
                <a:pos x="wd2" y="hd2"/>
              </a:cxn>
              <a:cxn ang="16200000">
                <a:pos x="wd2" y="hd2"/>
              </a:cxn>
            </a:cxnLst>
            <a:rect l="0" t="0" r="r" b="b"/>
            <a:pathLst>
              <a:path w="21600" h="19245" fill="norm" stroke="1" extrusionOk="0">
                <a:moveTo>
                  <a:pt x="0" y="18441"/>
                </a:moveTo>
                <a:cubicBezTo>
                  <a:pt x="10994" y="21600"/>
                  <a:pt x="18194" y="15453"/>
                  <a:pt x="21600" y="0"/>
                </a:cubicBezTo>
              </a:path>
            </a:pathLst>
          </a:custGeom>
          <a:ln w="25400">
            <a:solidFill>
              <a:schemeClr val="accent1"/>
            </a:solidFill>
            <a:custDash>
              <a:ds d="200000" sp="200000"/>
            </a:custDash>
            <a:miter lim="400000"/>
            <a:headEnd type="triangle"/>
          </a:ln>
          <a:effectLst>
            <a:outerShdw sx="100000" sy="100000" kx="0" ky="0" algn="b" rotWithShape="0" blurRad="38100" dist="20000" dir="5400000">
              <a:srgbClr val="000000">
                <a:alpha val="38000"/>
              </a:srgbClr>
            </a:outerShdw>
          </a:effectLst>
        </p:spPr>
        <p:txBody>
          <a:bodyPr/>
          <a:lstStyle/>
          <a:p>
            <a:pPr/>
          </a:p>
        </p:txBody>
      </p:sp>
      <p:sp>
        <p:nvSpPr>
          <p:cNvPr id="835" name="2"/>
          <p:cNvSpPr/>
          <p:nvPr/>
        </p:nvSpPr>
        <p:spPr>
          <a:xfrm>
            <a:off x="9540495" y="5730704"/>
            <a:ext cx="450388" cy="410483"/>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sz="1500">
                <a:solidFill>
                  <a:srgbClr val="FDFFFF"/>
                </a:solidFill>
                <a:latin typeface="Helvetica Neue"/>
                <a:ea typeface="Helvetica Neue"/>
                <a:cs typeface="Helvetica Neue"/>
                <a:sym typeface="Helvetica Neue"/>
              </a:defRPr>
            </a:lvl1pPr>
          </a:lstStyle>
          <a:p>
            <a:pPr/>
            <a:r>
              <a:t>2</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9" name="Search Engine"/>
          <p:cNvSpPr/>
          <p:nvPr/>
        </p:nvSpPr>
        <p:spPr>
          <a:xfrm>
            <a:off x="8360771" y="2370229"/>
            <a:ext cx="1270001" cy="1016770"/>
          </a:xfrm>
          <a:prstGeom prst="rect">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Search Engine</a:t>
            </a:r>
          </a:p>
        </p:txBody>
      </p:sp>
      <p:sp>
        <p:nvSpPr>
          <p:cNvPr id="840" name="Grape"/>
          <p:cNvSpPr/>
          <p:nvPr/>
        </p:nvSpPr>
        <p:spPr>
          <a:xfrm>
            <a:off x="1497962" y="2531409"/>
            <a:ext cx="1270001" cy="585508"/>
          </a:xfrm>
          <a:prstGeom prst="roundRect">
            <a:avLst>
              <a:gd name="adj" fmla="val 32536"/>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Grape</a:t>
            </a:r>
          </a:p>
        </p:txBody>
      </p:sp>
      <p:sp>
        <p:nvSpPr>
          <p:cNvPr id="841" name="What are we going to do now?"/>
          <p:cNvSpPr txBox="1"/>
          <p:nvPr>
            <p:ph type="title"/>
          </p:nvPr>
        </p:nvSpPr>
        <p:spPr>
          <a:xfrm>
            <a:off x="952496" y="323999"/>
            <a:ext cx="11232001" cy="908051"/>
          </a:xfrm>
          <a:prstGeom prst="rect">
            <a:avLst/>
          </a:prstGeom>
        </p:spPr>
        <p:txBody>
          <a:bodyPr/>
          <a:lstStyle>
            <a:lvl1pPr>
              <a:defRPr b="1">
                <a:latin typeface="Helvetica Neue"/>
                <a:ea typeface="Helvetica Neue"/>
                <a:cs typeface="Helvetica Neue"/>
                <a:sym typeface="Helvetica Neue"/>
              </a:defRPr>
            </a:lvl1pPr>
          </a:lstStyle>
          <a:p>
            <a:pPr/>
            <a:r>
              <a:t>What are we going to do now?</a:t>
            </a:r>
          </a:p>
        </p:txBody>
      </p:sp>
      <p:sp>
        <p:nvSpPr>
          <p:cNvPr id="842" name="Line"/>
          <p:cNvSpPr/>
          <p:nvPr/>
        </p:nvSpPr>
        <p:spPr>
          <a:xfrm>
            <a:off x="2909168" y="2931189"/>
            <a:ext cx="5310398" cy="1"/>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43" name="Query"/>
          <p:cNvSpPr txBox="1"/>
          <p:nvPr/>
        </p:nvSpPr>
        <p:spPr>
          <a:xfrm>
            <a:off x="5207369" y="2452265"/>
            <a:ext cx="713995"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000000">
                    <a:alpha val="72043"/>
                  </a:srgbClr>
                </a:solidFill>
                <a:latin typeface="Helvetica Neue Medium"/>
                <a:ea typeface="Helvetica Neue Medium"/>
                <a:cs typeface="Helvetica Neue Medium"/>
                <a:sym typeface="Helvetica Neue Medium"/>
              </a:defRPr>
            </a:lvl1pPr>
          </a:lstStyle>
          <a:p>
            <a:pPr/>
            <a:r>
              <a:t>Query</a:t>
            </a:r>
          </a:p>
        </p:txBody>
      </p:sp>
      <p:sp>
        <p:nvSpPr>
          <p:cNvPr id="849" name="Connection Line"/>
          <p:cNvSpPr/>
          <p:nvPr/>
        </p:nvSpPr>
        <p:spPr>
          <a:xfrm>
            <a:off x="6516667" y="3386998"/>
            <a:ext cx="2371346" cy="1198283"/>
          </a:xfrm>
          <a:custGeom>
            <a:avLst/>
            <a:gdLst/>
            <a:ahLst/>
            <a:cxnLst>
              <a:cxn ang="0">
                <a:pos x="wd2" y="hd2"/>
              </a:cxn>
              <a:cxn ang="5400000">
                <a:pos x="wd2" y="hd2"/>
              </a:cxn>
              <a:cxn ang="10800000">
                <a:pos x="wd2" y="hd2"/>
              </a:cxn>
              <a:cxn ang="16200000">
                <a:pos x="wd2" y="hd2"/>
              </a:cxn>
            </a:cxnLst>
            <a:rect l="0" t="0" r="r" b="b"/>
            <a:pathLst>
              <a:path w="21600" h="20708" fill="norm" stroke="1" extrusionOk="0">
                <a:moveTo>
                  <a:pt x="0" y="20616"/>
                </a:moveTo>
                <a:cubicBezTo>
                  <a:pt x="11767" y="21600"/>
                  <a:pt x="18967" y="14728"/>
                  <a:pt x="21600" y="0"/>
                </a:cubicBezTo>
              </a:path>
            </a:pathLst>
          </a:custGeom>
          <a:ln w="25400">
            <a:solidFill>
              <a:schemeClr val="accent1"/>
            </a:solidFill>
            <a:custDash>
              <a:ds d="200000" sp="200000"/>
            </a:custDash>
            <a:miter lim="400000"/>
            <a:headEnd type="triangle"/>
          </a:ln>
          <a:effectLst>
            <a:outerShdw sx="100000" sy="100000" kx="0" ky="0" algn="b" rotWithShape="0" blurRad="38100" dist="20000" dir="5400000">
              <a:srgbClr val="000000">
                <a:alpha val="38000"/>
              </a:srgbClr>
            </a:outerShdw>
          </a:effectLst>
        </p:spPr>
        <p:txBody>
          <a:bodyPr/>
          <a:lstStyle/>
          <a:p>
            <a:pPr/>
          </a:p>
        </p:txBody>
      </p:sp>
      <p:sp>
        <p:nvSpPr>
          <p:cNvPr id="845" name="Brain Front"/>
          <p:cNvSpPr/>
          <p:nvPr/>
        </p:nvSpPr>
        <p:spPr>
          <a:xfrm>
            <a:off x="5186685" y="4160170"/>
            <a:ext cx="1375836" cy="1142558"/>
          </a:xfrm>
          <a:custGeom>
            <a:avLst/>
            <a:gdLst/>
            <a:ahLst/>
            <a:cxnLst>
              <a:cxn ang="0">
                <a:pos x="wd2" y="hd2"/>
              </a:cxn>
              <a:cxn ang="5400000">
                <a:pos x="wd2" y="hd2"/>
              </a:cxn>
              <a:cxn ang="10800000">
                <a:pos x="wd2" y="hd2"/>
              </a:cxn>
              <a:cxn ang="16200000">
                <a:pos x="wd2" y="hd2"/>
              </a:cxn>
            </a:cxnLst>
            <a:rect l="0" t="0" r="r" b="b"/>
            <a:pathLst>
              <a:path w="21600" h="21596" fill="norm" stroke="1"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2"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899"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p:spPr>
        <p:txBody>
          <a:bodyPr lIns="0" tIns="0" rIns="0" bIns="0"/>
          <a:lstStyle/>
          <a:p>
            <a:pPr/>
          </a:p>
        </p:txBody>
      </p:sp>
      <p:sp>
        <p:nvSpPr>
          <p:cNvPr id="846" name="Line"/>
          <p:cNvSpPr/>
          <p:nvPr/>
        </p:nvSpPr>
        <p:spPr>
          <a:xfrm flipH="1" flipV="1">
            <a:off x="2552103" y="3183345"/>
            <a:ext cx="2468420" cy="127900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47" name="Ranked results"/>
          <p:cNvSpPr txBox="1"/>
          <p:nvPr/>
        </p:nvSpPr>
        <p:spPr>
          <a:xfrm>
            <a:off x="2394802" y="3983697"/>
            <a:ext cx="1763269"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3CACFF"/>
                </a:solidFill>
                <a:latin typeface="Helvetica Neue Medium"/>
                <a:ea typeface="Helvetica Neue Medium"/>
                <a:cs typeface="Helvetica Neue Medium"/>
                <a:sym typeface="Helvetica Neue Medium"/>
              </a:defRPr>
            </a:lvl1pPr>
          </a:lstStyle>
          <a:p>
            <a:pPr>
              <a:defRPr>
                <a:solidFill>
                  <a:srgbClr val="000000">
                    <a:alpha val="72043"/>
                  </a:srgbClr>
                </a:solidFill>
              </a:defRPr>
            </a:pPr>
            <a:r>
              <a:rPr>
                <a:solidFill>
                  <a:srgbClr val="3CACFF"/>
                </a:solidFill>
              </a:rPr>
              <a:t>Ranked results</a:t>
            </a:r>
          </a:p>
        </p:txBody>
      </p:sp>
      <p:sp>
        <p:nvSpPr>
          <p:cNvPr id="848" name="Reranking allows to get the best documents first related to the dataset and query"/>
          <p:cNvSpPr/>
          <p:nvPr/>
        </p:nvSpPr>
        <p:spPr>
          <a:xfrm>
            <a:off x="1809283" y="5572188"/>
            <a:ext cx="8573434"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Reranking allows to get the best documents first related to the dataset and query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842"/>
                                        </p:tgtEl>
                                        <p:attrNameLst>
                                          <p:attrName>style.visibility</p:attrName>
                                        </p:attrNameLst>
                                      </p:cBhvr>
                                      <p:to>
                                        <p:strVal val="visible"/>
                                      </p:to>
                                    </p:set>
                                    <p:animEffect filter="wipe(left)" transition="in">
                                      <p:cBhvr>
                                        <p:cTn id="7" dur="1000"/>
                                        <p:tgtEl>
                                          <p:spTgt spid="842"/>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843"/>
                                        </p:tgtEl>
                                        <p:attrNameLst>
                                          <p:attrName>style.visibility</p:attrName>
                                        </p:attrNameLst>
                                      </p:cBhvr>
                                      <p:to>
                                        <p:strVal val="visible"/>
                                      </p:to>
                                    </p:set>
                                    <p:animEffect filter="wipe(left)" transition="in">
                                      <p:cBhvr>
                                        <p:cTn id="11" dur="1000"/>
                                        <p:tgtEl>
                                          <p:spTgt spid="843"/>
                                        </p:tgtEl>
                                      </p:cBhvr>
                                    </p:animEffect>
                                  </p:childTnLst>
                                </p:cTn>
                              </p:par>
                            </p:childTnLst>
                          </p:cTn>
                        </p:par>
                        <p:par>
                          <p:cTn id="12" fill="hold">
                            <p:stCondLst>
                              <p:cond delay="2000"/>
                            </p:stCondLst>
                            <p:childTnLst>
                              <p:par>
                                <p:cTn id="13" presetClass="entr" nodeType="afterEffect" presetSubtype="1" presetID="22" grpId="3" fill="hold">
                                  <p:stCondLst>
                                    <p:cond delay="0"/>
                                  </p:stCondLst>
                                  <p:iterate type="el" backwards="0">
                                    <p:tmAbs val="0"/>
                                  </p:iterate>
                                  <p:childTnLst>
                                    <p:set>
                                      <p:cBhvr>
                                        <p:cTn id="14" fill="hold"/>
                                        <p:tgtEl>
                                          <p:spTgt spid="849"/>
                                        </p:tgtEl>
                                        <p:attrNameLst>
                                          <p:attrName>style.visibility</p:attrName>
                                        </p:attrNameLst>
                                      </p:cBhvr>
                                      <p:to>
                                        <p:strVal val="visible"/>
                                      </p:to>
                                    </p:set>
                                    <p:animEffect filter="wipe(up)" transition="in">
                                      <p:cBhvr>
                                        <p:cTn id="15" dur="1000"/>
                                        <p:tgtEl>
                                          <p:spTgt spid="849"/>
                                        </p:tgtEl>
                                      </p:cBhvr>
                                    </p:animEffect>
                                  </p:childTnLst>
                                </p:cTn>
                              </p:par>
                            </p:childTnLst>
                          </p:cTn>
                        </p:par>
                        <p:par>
                          <p:cTn id="16" fill="hold">
                            <p:stCondLst>
                              <p:cond delay="3000"/>
                            </p:stCondLst>
                            <p:childTnLst>
                              <p:par>
                                <p:cTn id="17" presetClass="entr" nodeType="afterEffect" presetSubtype="2" presetID="22" grpId="4" fill="hold">
                                  <p:stCondLst>
                                    <p:cond delay="0"/>
                                  </p:stCondLst>
                                  <p:iterate type="el" backwards="0">
                                    <p:tmAbs val="0"/>
                                  </p:iterate>
                                  <p:childTnLst>
                                    <p:set>
                                      <p:cBhvr>
                                        <p:cTn id="18" fill="hold"/>
                                        <p:tgtEl>
                                          <p:spTgt spid="846"/>
                                        </p:tgtEl>
                                        <p:attrNameLst>
                                          <p:attrName>style.visibility</p:attrName>
                                        </p:attrNameLst>
                                      </p:cBhvr>
                                      <p:to>
                                        <p:strVal val="visible"/>
                                      </p:to>
                                    </p:set>
                                    <p:animEffect filter="wipe(right)" transition="in">
                                      <p:cBhvr>
                                        <p:cTn id="19" dur="1000"/>
                                        <p:tgtEl>
                                          <p:spTgt spid="846"/>
                                        </p:tgtEl>
                                      </p:cBhvr>
                                    </p:animEffect>
                                  </p:childTnLst>
                                </p:cTn>
                              </p:par>
                            </p:childTnLst>
                          </p:cTn>
                        </p:par>
                        <p:par>
                          <p:cTn id="20" fill="hold">
                            <p:stCondLst>
                              <p:cond delay="4000"/>
                            </p:stCondLst>
                            <p:childTnLst>
                              <p:par>
                                <p:cTn id="21" presetClass="entr" nodeType="afterEffect" presetSubtype="2" presetID="22" grpId="5" fill="hold">
                                  <p:stCondLst>
                                    <p:cond delay="0"/>
                                  </p:stCondLst>
                                  <p:iterate type="el" backwards="0">
                                    <p:tmAbs val="0"/>
                                  </p:iterate>
                                  <p:childTnLst>
                                    <p:set>
                                      <p:cBhvr>
                                        <p:cTn id="22" fill="hold"/>
                                        <p:tgtEl>
                                          <p:spTgt spid="847"/>
                                        </p:tgtEl>
                                        <p:attrNameLst>
                                          <p:attrName>style.visibility</p:attrName>
                                        </p:attrNameLst>
                                      </p:cBhvr>
                                      <p:to>
                                        <p:strVal val="visible"/>
                                      </p:to>
                                    </p:set>
                                    <p:animEffect filter="wipe(right)" transition="in">
                                      <p:cBhvr>
                                        <p:cTn id="23" dur="1000"/>
                                        <p:tgtEl>
                                          <p:spTgt spid="847"/>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4" presetID="2" grpId="6" fill="hold">
                                  <p:stCondLst>
                                    <p:cond delay="0"/>
                                  </p:stCondLst>
                                  <p:iterate type="el" backwards="0">
                                    <p:tmAbs val="0"/>
                                  </p:iterate>
                                  <p:childTnLst>
                                    <p:set>
                                      <p:cBhvr>
                                        <p:cTn id="27" fill="hold"/>
                                        <p:tgtEl>
                                          <p:spTgt spid="848"/>
                                        </p:tgtEl>
                                        <p:attrNameLst>
                                          <p:attrName>style.visibility</p:attrName>
                                        </p:attrNameLst>
                                      </p:cBhvr>
                                      <p:to>
                                        <p:strVal val="visible"/>
                                      </p:to>
                                    </p:set>
                                    <p:anim calcmode="lin" valueType="num">
                                      <p:cBhvr>
                                        <p:cTn id="28" dur="1000" fill="hold"/>
                                        <p:tgtEl>
                                          <p:spTgt spid="848"/>
                                        </p:tgtEl>
                                        <p:attrNameLst>
                                          <p:attrName>ppt_x</p:attrName>
                                        </p:attrNameLst>
                                      </p:cBhvr>
                                      <p:tavLst>
                                        <p:tav tm="0">
                                          <p:val>
                                            <p:strVal val="#ppt_x"/>
                                          </p:val>
                                        </p:tav>
                                        <p:tav tm="100000">
                                          <p:val>
                                            <p:strVal val="#ppt_x"/>
                                          </p:val>
                                        </p:tav>
                                      </p:tavLst>
                                    </p:anim>
                                    <p:anim calcmode="lin" valueType="num">
                                      <p:cBhvr>
                                        <p:cTn id="29" dur="1000" fill="hold"/>
                                        <p:tgtEl>
                                          <p:spTgt spid="8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6" grpId="4"/>
      <p:bldP build="whole" bldLvl="1" animBg="1" rev="0" advAuto="0" spid="842" grpId="1"/>
      <p:bldP build="whole" bldLvl="1" animBg="1" rev="0" advAuto="0" spid="843" grpId="2"/>
      <p:bldP build="whole" bldLvl="1" animBg="1" rev="0" advAuto="0" spid="847" grpId="5"/>
      <p:bldP build="whole" bldLvl="1" animBg="1" rev="0" advAuto="0" spid="849" grpId="3"/>
      <p:bldP build="whole" bldLvl="1" animBg="1" rev="0" advAuto="0" spid="848" grpId="6"/>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1" name="Rectangle"/>
          <p:cNvSpPr/>
          <p:nvPr/>
        </p:nvSpPr>
        <p:spPr>
          <a:xfrm>
            <a:off x="7305973" y="4428119"/>
            <a:ext cx="3402748" cy="552726"/>
          </a:xfrm>
          <a:prstGeom prst="rect">
            <a:avLst/>
          </a:prstGeom>
          <a:solidFill>
            <a:srgbClr val="FFFFFF"/>
          </a:solidFill>
          <a:ln w="25400">
            <a:solidFill>
              <a:schemeClr val="accent1"/>
            </a:solidFill>
          </a:ln>
        </p:spPr>
        <p:txBody>
          <a:bodyPr lIns="0" tIns="0" rIns="0" bIns="0"/>
          <a:lstStyle/>
          <a:p>
            <a:pPr/>
          </a:p>
        </p:txBody>
      </p:sp>
      <p:sp>
        <p:nvSpPr>
          <p:cNvPr id="852" name="How can we rank using NLP?"/>
          <p:cNvSpPr txBox="1"/>
          <p:nvPr>
            <p:ph type="title"/>
          </p:nvPr>
        </p:nvSpPr>
        <p:spPr>
          <a:prstGeom prst="rect">
            <a:avLst/>
          </a:prstGeom>
        </p:spPr>
        <p:txBody>
          <a:bodyPr/>
          <a:lstStyle/>
          <a:p>
            <a:pPr/>
            <a:r>
              <a:t>How can we rank using NLP?</a:t>
            </a:r>
          </a:p>
        </p:txBody>
      </p:sp>
      <p:sp>
        <p:nvSpPr>
          <p:cNvPr id="8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4" name="2-bedroom apartment midtown wine"/>
          <p:cNvSpPr txBox="1"/>
          <p:nvPr/>
        </p:nvSpPr>
        <p:spPr>
          <a:xfrm>
            <a:off x="718511" y="3311297"/>
            <a:ext cx="3433980" cy="2354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D1D200"/>
                </a:solidFill>
                <a:latin typeface="Helvetica Neue Medium"/>
                <a:ea typeface="Helvetica Neue Medium"/>
                <a:cs typeface="Helvetica Neue Medium"/>
                <a:sym typeface="Helvetica Neue Medium"/>
              </a:defRPr>
            </a:lvl1pPr>
          </a:lstStyle>
          <a:p>
            <a:pPr/>
            <a:r>
              <a:t>2-bedroom apartment midtown wine</a:t>
            </a:r>
          </a:p>
        </p:txBody>
      </p:sp>
      <p:sp>
        <p:nvSpPr>
          <p:cNvPr id="855" name="Beautiful condo close to wine shops in 5th avenue…"/>
          <p:cNvSpPr txBox="1"/>
          <p:nvPr/>
        </p:nvSpPr>
        <p:spPr>
          <a:xfrm>
            <a:off x="7434703" y="2923908"/>
            <a:ext cx="3145288" cy="19245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7157" indent="-187157">
              <a:buSzPct val="100000"/>
              <a:buAutoNum type="arabicPeriod" startAt="1"/>
              <a:defRPr sz="1600">
                <a:solidFill>
                  <a:srgbClr val="A62E5C"/>
                </a:solidFill>
                <a:latin typeface="Helvetica Neue Medium"/>
                <a:ea typeface="Helvetica Neue Medium"/>
                <a:cs typeface="Helvetica Neue Medium"/>
                <a:sym typeface="Helvetica Neue Medium"/>
              </a:defRPr>
            </a:pPr>
            <a:r>
              <a:t>Beautiful condo close to wine shops in 5th avenue</a:t>
            </a:r>
          </a:p>
          <a:p>
            <a:pPr>
              <a:defRPr sz="1600">
                <a:solidFill>
                  <a:srgbClr val="A62E5C"/>
                </a:solidFill>
                <a:latin typeface="Helvetica Neue Medium"/>
                <a:ea typeface="Helvetica Neue Medium"/>
                <a:cs typeface="Helvetica Neue Medium"/>
                <a:sym typeface="Helvetica Neue Medium"/>
              </a:defRPr>
            </a:pPr>
          </a:p>
          <a:p>
            <a:pPr marL="187157" indent="-187157">
              <a:buSzPct val="100000"/>
              <a:buAutoNum type="arabicPeriod" startAt="2"/>
              <a:defRPr sz="1600">
                <a:solidFill>
                  <a:srgbClr val="A62E5C"/>
                </a:solidFill>
                <a:latin typeface="Helvetica Neue Medium"/>
                <a:ea typeface="Helvetica Neue Medium"/>
                <a:cs typeface="Helvetica Neue Medium"/>
                <a:sym typeface="Helvetica Neue Medium"/>
              </a:defRPr>
            </a:pPr>
            <a:r>
              <a:t>1 Bedroom apartment in the heart of Brooklyn close to boutique with ancient wines</a:t>
            </a:r>
          </a:p>
          <a:p>
            <a:pPr>
              <a:defRPr sz="1600">
                <a:solidFill>
                  <a:srgbClr val="A62E5C"/>
                </a:solidFill>
                <a:latin typeface="Helvetica Neue Medium"/>
                <a:ea typeface="Helvetica Neue Medium"/>
                <a:cs typeface="Helvetica Neue Medium"/>
                <a:sym typeface="Helvetica Neue Medium"/>
              </a:defRPr>
            </a:pPr>
          </a:p>
          <a:p>
            <a:pPr marL="187157" indent="-187157">
              <a:buSzPct val="100000"/>
              <a:buAutoNum type="arabicPeriod" startAt="3"/>
              <a:defRPr sz="1600">
                <a:solidFill>
                  <a:srgbClr val="A62E5C"/>
                </a:solidFill>
                <a:latin typeface="Helvetica Neue Medium"/>
                <a:ea typeface="Helvetica Neue Medium"/>
                <a:cs typeface="Helvetica Neue Medium"/>
                <a:sym typeface="Helvetica Neue Medium"/>
              </a:defRPr>
            </a:pPr>
            <a:r>
              <a:t>Wine wine wine wine wine wine</a:t>
            </a:r>
          </a:p>
        </p:txBody>
      </p:sp>
      <p:sp>
        <p:nvSpPr>
          <p:cNvPr id="856" name="Which one do you think Lucene returns as first?"/>
          <p:cNvSpPr/>
          <p:nvPr/>
        </p:nvSpPr>
        <p:spPr>
          <a:xfrm>
            <a:off x="1809283" y="5350791"/>
            <a:ext cx="8573434"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Which one do you think Lucene returns as first? </a:t>
            </a:r>
          </a:p>
        </p:txBody>
      </p:sp>
      <p:sp>
        <p:nvSpPr>
          <p:cNvPr id="857" name="Line"/>
          <p:cNvSpPr/>
          <p:nvPr/>
        </p:nvSpPr>
        <p:spPr>
          <a:xfrm flipH="1">
            <a:off x="10696864" y="3041661"/>
            <a:ext cx="550425" cy="1"/>
          </a:xfrm>
          <a:prstGeom prst="line">
            <a:avLst/>
          </a:prstGeom>
          <a:ln w="508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58" name="Search Engine"/>
          <p:cNvSpPr/>
          <p:nvPr/>
        </p:nvSpPr>
        <p:spPr>
          <a:xfrm>
            <a:off x="5187260" y="1658285"/>
            <a:ext cx="1270001" cy="1016770"/>
          </a:xfrm>
          <a:prstGeom prst="rect">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Search Engine</a:t>
            </a:r>
          </a:p>
        </p:txBody>
      </p:sp>
      <p:sp>
        <p:nvSpPr>
          <p:cNvPr id="859" name="Line"/>
          <p:cNvSpPr/>
          <p:nvPr/>
        </p:nvSpPr>
        <p:spPr>
          <a:xfrm flipV="1">
            <a:off x="4016649" y="2619263"/>
            <a:ext cx="1035590" cy="654035"/>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60" name="Line"/>
          <p:cNvSpPr/>
          <p:nvPr/>
        </p:nvSpPr>
        <p:spPr>
          <a:xfrm flipH="1" flipV="1">
            <a:off x="4195040" y="3498979"/>
            <a:ext cx="2847854" cy="251669"/>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62" name="Connection Line"/>
          <p:cNvSpPr/>
          <p:nvPr/>
        </p:nvSpPr>
        <p:spPr>
          <a:xfrm>
            <a:off x="6498994" y="2267101"/>
            <a:ext cx="1398737" cy="527615"/>
          </a:xfrm>
          <a:custGeom>
            <a:avLst/>
            <a:gdLst/>
            <a:ahLst/>
            <a:cxnLst>
              <a:cxn ang="0">
                <a:pos x="wd2" y="hd2"/>
              </a:cxn>
              <a:cxn ang="5400000">
                <a:pos x="wd2" y="hd2"/>
              </a:cxn>
              <a:cxn ang="10800000">
                <a:pos x="wd2" y="hd2"/>
              </a:cxn>
              <a:cxn ang="16200000">
                <a:pos x="wd2" y="hd2"/>
              </a:cxn>
            </a:cxnLst>
            <a:rect l="0" t="0" r="r" b="b"/>
            <a:pathLst>
              <a:path w="21600" h="19057" fill="norm" stroke="1" extrusionOk="0">
                <a:moveTo>
                  <a:pt x="0" y="970"/>
                </a:moveTo>
                <a:cubicBezTo>
                  <a:pt x="11482" y="-2543"/>
                  <a:pt x="18682" y="3486"/>
                  <a:pt x="21600" y="19057"/>
                </a:cubicBezTo>
              </a:path>
            </a:pathLst>
          </a:cu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851"/>
                                        </p:tgtEl>
                                        <p:attrNameLst>
                                          <p:attrName>style.visibility</p:attrName>
                                        </p:attrNameLst>
                                      </p:cBhvr>
                                      <p:to>
                                        <p:strVal val="visible"/>
                                      </p:to>
                                    </p:set>
                                    <p:animEffect filter="dissolve" transition="in">
                                      <p:cBhvr>
                                        <p:cTn id="7" dur="2000"/>
                                        <p:tgtEl>
                                          <p:spTgt spid="85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 grpId="2" fill="hold">
                                  <p:stCondLst>
                                    <p:cond delay="0"/>
                                  </p:stCondLst>
                                  <p:iterate type="lt" backwards="0">
                                    <p:tmAbs val="0"/>
                                  </p:iterate>
                                  <p:childTnLst>
                                    <p:set>
                                      <p:cBhvr>
                                        <p:cTn id="11" fill="hold"/>
                                        <p:tgtEl>
                                          <p:spTgt spid="857"/>
                                        </p:tgtEl>
                                        <p:attrNameLst>
                                          <p:attrName>style.visibility</p:attrName>
                                        </p:attrNameLst>
                                      </p:cBhvr>
                                      <p:to>
                                        <p:strVal val="visible"/>
                                      </p:to>
                                    </p:set>
                                    <p:anim calcmode="lin" valueType="num">
                                      <p:cBhvr>
                                        <p:cTn id="12" dur="1000" fill="hold"/>
                                        <p:tgtEl>
                                          <p:spTgt spid="857"/>
                                        </p:tgtEl>
                                        <p:attrNameLst>
                                          <p:attrName>ppt_x</p:attrName>
                                        </p:attrNameLst>
                                      </p:cBhvr>
                                      <p:tavLst>
                                        <p:tav tm="0">
                                          <p:val>
                                            <p:strVal val="1+#ppt_w/2"/>
                                          </p:val>
                                        </p:tav>
                                        <p:tav tm="100000">
                                          <p:val>
                                            <p:strVal val="#ppt_x"/>
                                          </p:val>
                                        </p:tav>
                                      </p:tavLst>
                                    </p:anim>
                                    <p:anim calcmode="lin" valueType="num">
                                      <p:cBhvr>
                                        <p:cTn id="13" dur="1000" fill="hold"/>
                                        <p:tgtEl>
                                          <p:spTgt spid="8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7" grpId="2"/>
      <p:bldP build="whole" bldLvl="1" animBg="1" rev="0" advAuto="0" spid="851"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Similarly to before, it would be good to have a function that maps a whole document into numbers…"/>
          <p:cNvSpPr txBox="1"/>
          <p:nvPr>
            <p:ph type="body" sz="half" idx="1"/>
          </p:nvPr>
        </p:nvSpPr>
        <p:spPr>
          <a:prstGeom prst="rect">
            <a:avLst/>
          </a:prstGeom>
        </p:spPr>
        <p:txBody>
          <a:bodyPr/>
          <a:lstStyle/>
          <a:p>
            <a:pPr/>
            <a:r>
              <a:t>Similarly to before, it would be good to have a function that maps a </a:t>
            </a:r>
            <a:r>
              <a:rPr b="1">
                <a:latin typeface="Helvetica Neue"/>
                <a:ea typeface="Helvetica Neue"/>
                <a:cs typeface="Helvetica Neue"/>
                <a:sym typeface="Helvetica Neue"/>
              </a:rPr>
              <a:t>whole document</a:t>
            </a:r>
            <a:r>
              <a:t> into numbers</a:t>
            </a:r>
          </a:p>
          <a:p>
            <a:pPr/>
            <a:r>
              <a:t>This way we could find similarity between the query and each result </a:t>
            </a:r>
            <a:r>
              <a:rPr b="1">
                <a:latin typeface="Helvetica Neue"/>
                <a:ea typeface="Helvetica Neue"/>
                <a:cs typeface="Helvetica Neue"/>
                <a:sym typeface="Helvetica Neue"/>
              </a:rPr>
              <a:t>with respect to our specific dataset</a:t>
            </a:r>
            <a:endParaRPr b="1">
              <a:latin typeface="Helvetica Neue"/>
              <a:ea typeface="Helvetica Neue"/>
              <a:cs typeface="Helvetica Neue"/>
              <a:sym typeface="Helvetica Neue"/>
            </a:endParaRPr>
          </a:p>
          <a:p>
            <a:pPr/>
            <a:r>
              <a:t>This means that the same query and result would have different similarity on different datasets, which is what we want!</a:t>
            </a:r>
          </a:p>
        </p:txBody>
      </p:sp>
      <p:sp>
        <p:nvSpPr>
          <p:cNvPr id="8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6" name="Introducing Doc2Vec"/>
          <p:cNvSpPr txBox="1"/>
          <p:nvPr>
            <p:ph type="title"/>
          </p:nvPr>
        </p:nvSpPr>
        <p:spPr>
          <a:prstGeom prst="rect">
            <a:avLst/>
          </a:prstGeom>
        </p:spPr>
        <p:txBody>
          <a:bodyPr/>
          <a:lstStyle/>
          <a:p>
            <a:pPr/>
            <a:r>
              <a:t>Introducing Doc2Vec</a:t>
            </a:r>
          </a:p>
        </p:txBody>
      </p:sp>
      <p:pic>
        <p:nvPicPr>
          <p:cNvPr id="867" name="Image" descr="Image"/>
          <p:cNvPicPr>
            <a:picLocks noChangeAspect="1"/>
          </p:cNvPicPr>
          <p:nvPr/>
        </p:nvPicPr>
        <p:blipFill>
          <a:blip r:embed="rId2">
            <a:extLst/>
          </a:blip>
          <a:stretch>
            <a:fillRect/>
          </a:stretch>
        </p:blipFill>
        <p:spPr>
          <a:xfrm>
            <a:off x="6234896" y="1537844"/>
            <a:ext cx="5699510" cy="468327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6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6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6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6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864"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DBOW"/>
          <p:cNvSpPr txBox="1"/>
          <p:nvPr>
            <p:ph type="title"/>
          </p:nvPr>
        </p:nvSpPr>
        <p:spPr>
          <a:prstGeom prst="rect">
            <a:avLst/>
          </a:prstGeom>
        </p:spPr>
        <p:txBody>
          <a:bodyPr/>
          <a:lstStyle/>
          <a:p>
            <a:pPr/>
            <a:r>
              <a:t>DBOW</a:t>
            </a:r>
          </a:p>
        </p:txBody>
      </p:sp>
      <p:sp>
        <p:nvSpPr>
          <p:cNvPr id="8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1" name="Same as before, but assign an ID per document"/>
          <p:cNvSpPr txBox="1"/>
          <p:nvPr/>
        </p:nvSpPr>
        <p:spPr>
          <a:xfrm>
            <a:off x="296803" y="5063094"/>
            <a:ext cx="1531910" cy="7180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A62E5C"/>
                </a:solidFill>
                <a:latin typeface="Helvetica Neue Medium"/>
                <a:ea typeface="Helvetica Neue Medium"/>
                <a:cs typeface="Helvetica Neue Medium"/>
                <a:sym typeface="Helvetica Neue Medium"/>
              </a:defRPr>
            </a:lvl1pPr>
          </a:lstStyle>
          <a:p>
            <a:pPr/>
            <a:r>
              <a:t>Same as before, but assign an ID per document</a:t>
            </a:r>
          </a:p>
        </p:txBody>
      </p:sp>
      <p:pic>
        <p:nvPicPr>
          <p:cNvPr id="872" name="Image" descr="Image"/>
          <p:cNvPicPr>
            <a:picLocks noChangeAspect="1"/>
          </p:cNvPicPr>
          <p:nvPr/>
        </p:nvPicPr>
        <p:blipFill>
          <a:blip r:embed="rId2">
            <a:extLst/>
          </a:blip>
          <a:stretch>
            <a:fillRect/>
          </a:stretch>
        </p:blipFill>
        <p:spPr>
          <a:xfrm>
            <a:off x="2490681" y="1302294"/>
            <a:ext cx="7210638" cy="4577806"/>
          </a:xfrm>
          <a:prstGeom prst="rect">
            <a:avLst/>
          </a:prstGeom>
          <a:ln w="12700">
            <a:miter lim="400000"/>
          </a:ln>
        </p:spPr>
      </p:pic>
      <p:sp>
        <p:nvSpPr>
          <p:cNvPr id="873" name="Line"/>
          <p:cNvSpPr/>
          <p:nvPr/>
        </p:nvSpPr>
        <p:spPr>
          <a:xfrm>
            <a:off x="1890570" y="5422097"/>
            <a:ext cx="3796528"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74" name="Works surprisingly well!"/>
          <p:cNvSpPr/>
          <p:nvPr/>
        </p:nvSpPr>
        <p:spPr>
          <a:xfrm>
            <a:off x="9040179" y="3439449"/>
            <a:ext cx="3045061"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Works surprisingly well!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874"/>
                                        </p:tgtEl>
                                        <p:attrNameLst>
                                          <p:attrName>style.visibility</p:attrName>
                                        </p:attrNameLst>
                                      </p:cBhvr>
                                      <p:to>
                                        <p:strVal val="visible"/>
                                      </p:to>
                                    </p:set>
                                    <p:animEffect filter="fade" transition="in">
                                      <p:cBhvr>
                                        <p:cTn id="7" dur="1000"/>
                                        <p:tgtEl>
                                          <p:spTgt spid="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4"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Google Shape;137;p22"/>
          <p:cNvSpPr txBox="1"/>
          <p:nvPr>
            <p:ph type="title"/>
          </p:nvPr>
        </p:nvSpPr>
        <p:spPr>
          <a:xfrm>
            <a:off x="952496" y="323999"/>
            <a:ext cx="11232002" cy="908101"/>
          </a:xfrm>
          <a:prstGeom prst="rect">
            <a:avLst/>
          </a:prstGeom>
        </p:spPr>
        <p:txBody>
          <a:bodyPr/>
          <a:lstStyle>
            <a:lvl1pPr>
              <a:defRPr b="1">
                <a:latin typeface="Helvetica Neue"/>
                <a:ea typeface="Helvetica Neue"/>
                <a:cs typeface="Helvetica Neue"/>
                <a:sym typeface="Helvetica Neue"/>
              </a:defRPr>
            </a:lvl1pPr>
          </a:lstStyle>
          <a:p>
            <a:pPr/>
            <a:r>
              <a:t>Virtual Training Expectations for You</a:t>
            </a:r>
          </a:p>
        </p:txBody>
      </p:sp>
      <p:sp>
        <p:nvSpPr>
          <p:cNvPr id="381" name="Google Shape;138;p22"/>
          <p:cNvSpPr txBox="1"/>
          <p:nvPr>
            <p:ph type="sldNum" sz="quarter" idx="2"/>
          </p:nvPr>
        </p:nvSpPr>
        <p:spPr>
          <a:xfrm>
            <a:off x="11648459" y="6529521"/>
            <a:ext cx="217080"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Google Shape;139;p22" descr="Google Shape;139;p22"/>
          <p:cNvPicPr>
            <a:picLocks noChangeAspect="1"/>
          </p:cNvPicPr>
          <p:nvPr/>
        </p:nvPicPr>
        <p:blipFill>
          <a:blip r:embed="rId3">
            <a:extLst/>
          </a:blip>
          <a:stretch>
            <a:fillRect/>
          </a:stretch>
        </p:blipFill>
        <p:spPr>
          <a:xfrm>
            <a:off x="771175" y="1991799"/>
            <a:ext cx="4445997" cy="2874376"/>
          </a:xfrm>
          <a:prstGeom prst="rect">
            <a:avLst/>
          </a:prstGeom>
          <a:ln w="12700">
            <a:miter lim="400000"/>
          </a:ln>
        </p:spPr>
      </p:pic>
      <p:pic>
        <p:nvPicPr>
          <p:cNvPr id="383" name="Google Shape;140;p22" descr="Google Shape;140;p22"/>
          <p:cNvPicPr>
            <a:picLocks noChangeAspect="1"/>
          </p:cNvPicPr>
          <p:nvPr/>
        </p:nvPicPr>
        <p:blipFill>
          <a:blip r:embed="rId4">
            <a:extLst/>
          </a:blip>
          <a:stretch>
            <a:fillRect/>
          </a:stretch>
        </p:blipFill>
        <p:spPr>
          <a:xfrm>
            <a:off x="5663100" y="2201473"/>
            <a:ext cx="2693413" cy="2455051"/>
          </a:xfrm>
          <a:prstGeom prst="rect">
            <a:avLst/>
          </a:prstGeom>
          <a:ln w="12700">
            <a:miter lim="400000"/>
          </a:ln>
        </p:spPr>
      </p:pic>
      <p:pic>
        <p:nvPicPr>
          <p:cNvPr id="384" name="Google Shape;141;p22" descr="Google Shape;141;p22"/>
          <p:cNvPicPr>
            <a:picLocks noChangeAspect="1"/>
          </p:cNvPicPr>
          <p:nvPr/>
        </p:nvPicPr>
        <p:blipFill>
          <a:blip r:embed="rId5">
            <a:extLst/>
          </a:blip>
          <a:stretch>
            <a:fillRect/>
          </a:stretch>
        </p:blipFill>
        <p:spPr>
          <a:xfrm>
            <a:off x="8662075" y="2201474"/>
            <a:ext cx="2559582" cy="2455051"/>
          </a:xfrm>
          <a:prstGeom prst="rect">
            <a:avLst/>
          </a:prstGeom>
          <a:ln w="12700">
            <a:miter lim="400000"/>
          </a:ln>
        </p:spPr>
      </p:pic>
      <p:sp>
        <p:nvSpPr>
          <p:cNvPr id="385" name="Google Shape;142;p22"/>
          <p:cNvSpPr txBox="1"/>
          <p:nvPr/>
        </p:nvSpPr>
        <p:spPr>
          <a:xfrm>
            <a:off x="861774" y="4866175"/>
            <a:ext cx="10359902" cy="127890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2400">
                <a:latin typeface="Helvetica Neue Light"/>
                <a:ea typeface="Helvetica Neue Light"/>
                <a:cs typeface="Helvetica Neue Light"/>
                <a:sym typeface="Helvetica Neue Light"/>
              </a:defRPr>
            </a:pPr>
            <a:r>
              <a:t>Arrive on time / return on time         Mute unless speaking   Use chat or ask</a:t>
            </a:r>
          </a:p>
          <a:p>
            <a:pPr>
              <a:defRPr sz="2400">
                <a:latin typeface="Helvetica Neue Light"/>
                <a:ea typeface="Helvetica Neue Light"/>
                <a:cs typeface="Helvetica Neue Light"/>
                <a:sym typeface="Helvetica Neue Light"/>
              </a:defRPr>
            </a:pPr>
            <a:r>
              <a:t>                                                                                            questions verbally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5"/>
                                        </p:tgtEl>
                                        <p:attrNameLst>
                                          <p:attrName>style.visibility</p:attrName>
                                        </p:attrNameLst>
                                      </p:cBhvr>
                                      <p:to>
                                        <p:strVal val="visible"/>
                                      </p:to>
                                    </p:set>
                                    <p:animEffect filter="fade" transition="in">
                                      <p:cBhvr>
                                        <p:cTn id="7"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5" grpId="1"/>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6" name="PV-DM"/>
          <p:cNvSpPr txBox="1"/>
          <p:nvPr>
            <p:ph type="title"/>
          </p:nvPr>
        </p:nvSpPr>
        <p:spPr>
          <a:prstGeom prst="rect">
            <a:avLst/>
          </a:prstGeom>
        </p:spPr>
        <p:txBody>
          <a:bodyPr/>
          <a:lstStyle/>
          <a:p>
            <a:pPr/>
            <a:r>
              <a:t>PV-DM</a:t>
            </a:r>
          </a:p>
        </p:txBody>
      </p:sp>
      <p:sp>
        <p:nvSpPr>
          <p:cNvPr id="8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78" name="Image" descr="Image"/>
          <p:cNvPicPr>
            <a:picLocks noChangeAspect="1"/>
          </p:cNvPicPr>
          <p:nvPr/>
        </p:nvPicPr>
        <p:blipFill>
          <a:blip r:embed="rId2">
            <a:extLst/>
          </a:blip>
          <a:stretch>
            <a:fillRect/>
          </a:stretch>
        </p:blipFill>
        <p:spPr>
          <a:xfrm>
            <a:off x="2001056" y="1625341"/>
            <a:ext cx="8026452" cy="4510867"/>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LAB: Train DBOW using GenSim"/>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Train DBOW using GenSim</a:t>
            </a:r>
          </a:p>
        </p:txBody>
      </p:sp>
      <p:sp>
        <p:nvSpPr>
          <p:cNvPr id="8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82"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883" name="Google Shape;79;p11"/>
          <p:cNvSpPr txBox="1"/>
          <p:nvPr/>
        </p:nvSpPr>
        <p:spPr>
          <a:xfrm>
            <a:off x="374592" y="1977069"/>
            <a:ext cx="5329288" cy="10328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lvl1pPr>
          </a:lstStyle>
          <a:p>
            <a:pPr/>
            <a:r>
              <a:t>Train a Doc2Vec model using GenSim</a:t>
            </a:r>
          </a:p>
        </p:txBody>
      </p:sp>
      <p:sp>
        <p:nvSpPr>
          <p:cNvPr id="884" name="Allocated time: 20 minutes"/>
          <p:cNvSpPr txBox="1"/>
          <p:nvPr/>
        </p:nvSpPr>
        <p:spPr>
          <a:xfrm>
            <a:off x="437352" y="4215437"/>
            <a:ext cx="4211512" cy="4091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700">
                <a:solidFill>
                  <a:srgbClr val="595959"/>
                </a:solidFill>
                <a:latin typeface="Helvetica Neue Medium"/>
                <a:ea typeface="Helvetica Neue Medium"/>
                <a:cs typeface="Helvetica Neue Medium"/>
                <a:sym typeface="Helvetica Neue Medium"/>
              </a:defRPr>
            </a:lvl1pPr>
          </a:lstStyle>
          <a:p>
            <a:pPr/>
            <a:r>
              <a:t>Allocated time: 20 minutes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Pulse Check"/>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Pulse Check</a:t>
            </a:r>
          </a:p>
        </p:txBody>
      </p:sp>
      <p:sp>
        <p:nvSpPr>
          <p:cNvPr id="8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88"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Rectangle"/>
          <p:cNvSpPr/>
          <p:nvPr/>
        </p:nvSpPr>
        <p:spPr>
          <a:xfrm>
            <a:off x="7305973" y="2857256"/>
            <a:ext cx="3402748" cy="1667452"/>
          </a:xfrm>
          <a:prstGeom prst="rect">
            <a:avLst/>
          </a:prstGeom>
          <a:solidFill>
            <a:srgbClr val="FFFFFF"/>
          </a:solidFill>
          <a:ln w="25400">
            <a:solidFill>
              <a:schemeClr val="accent1"/>
            </a:solidFill>
          </a:ln>
        </p:spPr>
        <p:txBody>
          <a:bodyPr lIns="0" tIns="0" rIns="0" bIns="0"/>
          <a:lstStyle/>
          <a:p>
            <a:pPr/>
          </a:p>
        </p:txBody>
      </p:sp>
      <p:sp>
        <p:nvSpPr>
          <p:cNvPr id="891" name="How can we rank using NLP?"/>
          <p:cNvSpPr txBox="1"/>
          <p:nvPr>
            <p:ph type="title"/>
          </p:nvPr>
        </p:nvSpPr>
        <p:spPr>
          <a:prstGeom prst="rect">
            <a:avLst/>
          </a:prstGeom>
        </p:spPr>
        <p:txBody>
          <a:bodyPr/>
          <a:lstStyle/>
          <a:p>
            <a:pPr/>
            <a:r>
              <a:t>How can we rank using NLP?</a:t>
            </a:r>
          </a:p>
        </p:txBody>
      </p:sp>
      <p:sp>
        <p:nvSpPr>
          <p:cNvPr id="8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3" name="2-bedroom apartment midtown wine"/>
          <p:cNvSpPr txBox="1"/>
          <p:nvPr/>
        </p:nvSpPr>
        <p:spPr>
          <a:xfrm>
            <a:off x="718511" y="3311297"/>
            <a:ext cx="3433980" cy="2354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D1D200"/>
                </a:solidFill>
                <a:latin typeface="Helvetica Neue Medium"/>
                <a:ea typeface="Helvetica Neue Medium"/>
                <a:cs typeface="Helvetica Neue Medium"/>
                <a:sym typeface="Helvetica Neue Medium"/>
              </a:defRPr>
            </a:lvl1pPr>
          </a:lstStyle>
          <a:p>
            <a:pPr/>
            <a:r>
              <a:t>2-bedroom apartment midtown wine</a:t>
            </a:r>
          </a:p>
        </p:txBody>
      </p:sp>
      <p:sp>
        <p:nvSpPr>
          <p:cNvPr id="894" name="Beautiful condo close to wine shops in 5th avenue…"/>
          <p:cNvSpPr txBox="1"/>
          <p:nvPr/>
        </p:nvSpPr>
        <p:spPr>
          <a:xfrm>
            <a:off x="7434703" y="2923908"/>
            <a:ext cx="3145288" cy="19245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87157" indent="-187157">
              <a:buSzPct val="100000"/>
              <a:buAutoNum type="arabicPeriod" startAt="1"/>
              <a:defRPr sz="1600">
                <a:solidFill>
                  <a:srgbClr val="A62E5C"/>
                </a:solidFill>
                <a:latin typeface="Helvetica Neue Medium"/>
                <a:ea typeface="Helvetica Neue Medium"/>
                <a:cs typeface="Helvetica Neue Medium"/>
                <a:sym typeface="Helvetica Neue Medium"/>
              </a:defRPr>
            </a:pPr>
            <a:r>
              <a:t>Beautiful condo close to wine shops in 5th avenue</a:t>
            </a:r>
          </a:p>
          <a:p>
            <a:pPr>
              <a:defRPr sz="1600">
                <a:solidFill>
                  <a:srgbClr val="A62E5C"/>
                </a:solidFill>
                <a:latin typeface="Helvetica Neue Medium"/>
                <a:ea typeface="Helvetica Neue Medium"/>
                <a:cs typeface="Helvetica Neue Medium"/>
                <a:sym typeface="Helvetica Neue Medium"/>
              </a:defRPr>
            </a:pPr>
          </a:p>
          <a:p>
            <a:pPr marL="187157" indent="-187157">
              <a:buSzPct val="100000"/>
              <a:buAutoNum type="arabicPeriod" startAt="2"/>
              <a:defRPr sz="1600">
                <a:solidFill>
                  <a:srgbClr val="A62E5C"/>
                </a:solidFill>
                <a:latin typeface="Helvetica Neue Medium"/>
                <a:ea typeface="Helvetica Neue Medium"/>
                <a:cs typeface="Helvetica Neue Medium"/>
                <a:sym typeface="Helvetica Neue Medium"/>
              </a:defRPr>
            </a:pPr>
            <a:r>
              <a:t>1 Bedroom apartment in the heart of Brooklyn close to boutique with ancient wines</a:t>
            </a:r>
          </a:p>
          <a:p>
            <a:pPr>
              <a:defRPr sz="1600">
                <a:solidFill>
                  <a:srgbClr val="A62E5C"/>
                </a:solidFill>
                <a:latin typeface="Helvetica Neue Medium"/>
                <a:ea typeface="Helvetica Neue Medium"/>
                <a:cs typeface="Helvetica Neue Medium"/>
                <a:sym typeface="Helvetica Neue Medium"/>
              </a:defRPr>
            </a:pPr>
          </a:p>
          <a:p>
            <a:pPr marL="187157" indent="-187157">
              <a:buSzPct val="100000"/>
              <a:buAutoNum type="arabicPeriod" startAt="3"/>
              <a:defRPr sz="1600">
                <a:solidFill>
                  <a:srgbClr val="A62E5C"/>
                </a:solidFill>
                <a:latin typeface="Helvetica Neue Medium"/>
                <a:ea typeface="Helvetica Neue Medium"/>
                <a:cs typeface="Helvetica Neue Medium"/>
                <a:sym typeface="Helvetica Neue Medium"/>
              </a:defRPr>
            </a:pPr>
            <a:r>
              <a:t>Wine wine wine wine wine wine</a:t>
            </a:r>
          </a:p>
        </p:txBody>
      </p:sp>
      <p:sp>
        <p:nvSpPr>
          <p:cNvPr id="895" name="Search Engine"/>
          <p:cNvSpPr/>
          <p:nvPr/>
        </p:nvSpPr>
        <p:spPr>
          <a:xfrm>
            <a:off x="5187260" y="1658285"/>
            <a:ext cx="1270001" cy="1016770"/>
          </a:xfrm>
          <a:prstGeom prst="rect">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Search Engine</a:t>
            </a:r>
          </a:p>
        </p:txBody>
      </p:sp>
      <p:sp>
        <p:nvSpPr>
          <p:cNvPr id="896" name="Line"/>
          <p:cNvSpPr/>
          <p:nvPr/>
        </p:nvSpPr>
        <p:spPr>
          <a:xfrm flipV="1">
            <a:off x="4016649" y="2619263"/>
            <a:ext cx="1035590" cy="654035"/>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897" name="Line"/>
          <p:cNvSpPr/>
          <p:nvPr/>
        </p:nvSpPr>
        <p:spPr>
          <a:xfrm flipH="1" flipV="1">
            <a:off x="4195040" y="3498979"/>
            <a:ext cx="2847854" cy="251669"/>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01" name="Connection Line"/>
          <p:cNvSpPr/>
          <p:nvPr/>
        </p:nvSpPr>
        <p:spPr>
          <a:xfrm>
            <a:off x="6498994" y="2267101"/>
            <a:ext cx="1398737" cy="527615"/>
          </a:xfrm>
          <a:custGeom>
            <a:avLst/>
            <a:gdLst/>
            <a:ahLst/>
            <a:cxnLst>
              <a:cxn ang="0">
                <a:pos x="wd2" y="hd2"/>
              </a:cxn>
              <a:cxn ang="5400000">
                <a:pos x="wd2" y="hd2"/>
              </a:cxn>
              <a:cxn ang="10800000">
                <a:pos x="wd2" y="hd2"/>
              </a:cxn>
              <a:cxn ang="16200000">
                <a:pos x="wd2" y="hd2"/>
              </a:cxn>
            </a:cxnLst>
            <a:rect l="0" t="0" r="r" b="b"/>
            <a:pathLst>
              <a:path w="21600" h="19057" fill="norm" stroke="1" extrusionOk="0">
                <a:moveTo>
                  <a:pt x="0" y="970"/>
                </a:moveTo>
                <a:cubicBezTo>
                  <a:pt x="11482" y="-2543"/>
                  <a:pt x="18682" y="3486"/>
                  <a:pt x="21600" y="19057"/>
                </a:cubicBezTo>
              </a:path>
            </a:pathLst>
          </a:cu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a:lstStyle/>
          <a:p>
            <a:pPr/>
          </a:p>
        </p:txBody>
      </p:sp>
      <p:sp>
        <p:nvSpPr>
          <p:cNvPr id="899" name="A Good Doc2Vec algorithm would find the first 2 more similar to the query"/>
          <p:cNvSpPr/>
          <p:nvPr/>
        </p:nvSpPr>
        <p:spPr>
          <a:xfrm>
            <a:off x="438731" y="5340248"/>
            <a:ext cx="5706683"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A Good Doc2Vec algorithm would find the first 2 more similar to the query</a:t>
            </a:r>
          </a:p>
        </p:txBody>
      </p:sp>
      <p:sp>
        <p:nvSpPr>
          <p:cNvPr id="900" name="We reorder based on similarity!!"/>
          <p:cNvSpPr/>
          <p:nvPr/>
        </p:nvSpPr>
        <p:spPr>
          <a:xfrm>
            <a:off x="6374763" y="5340248"/>
            <a:ext cx="5706682"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We reorder based on similarity!!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899"/>
                                        </p:tgtEl>
                                        <p:attrNameLst>
                                          <p:attrName>style.visibility</p:attrName>
                                        </p:attrNameLst>
                                      </p:cBhvr>
                                      <p:to>
                                        <p:strVal val="visible"/>
                                      </p:to>
                                    </p:set>
                                    <p:anim calcmode="lin" valueType="num">
                                      <p:cBhvr>
                                        <p:cTn id="7" dur="1000" fill="hold"/>
                                        <p:tgtEl>
                                          <p:spTgt spid="899"/>
                                        </p:tgtEl>
                                        <p:attrNameLst>
                                          <p:attrName>ppt_x</p:attrName>
                                        </p:attrNameLst>
                                      </p:cBhvr>
                                      <p:tavLst>
                                        <p:tav tm="0">
                                          <p:val>
                                            <p:strVal val="0-#ppt_w/2"/>
                                          </p:val>
                                        </p:tav>
                                        <p:tav tm="100000">
                                          <p:val>
                                            <p:strVal val="#ppt_x"/>
                                          </p:val>
                                        </p:tav>
                                      </p:tavLst>
                                    </p:anim>
                                    <p:anim calcmode="lin" valueType="num">
                                      <p:cBhvr>
                                        <p:cTn id="8" dur="1000" fill="hold"/>
                                        <p:tgtEl>
                                          <p:spTgt spid="89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ID="9" grpId="2" fill="hold">
                                  <p:stCondLst>
                                    <p:cond delay="0"/>
                                  </p:stCondLst>
                                  <p:iterate type="el" backwards="0">
                                    <p:tmAbs val="0"/>
                                  </p:iterate>
                                  <p:childTnLst>
                                    <p:set>
                                      <p:cBhvr>
                                        <p:cTn id="11" fill="hold"/>
                                        <p:tgtEl>
                                          <p:spTgt spid="890"/>
                                        </p:tgtEl>
                                        <p:attrNameLst>
                                          <p:attrName>style.visibility</p:attrName>
                                        </p:attrNameLst>
                                      </p:cBhvr>
                                      <p:to>
                                        <p:strVal val="visible"/>
                                      </p:to>
                                    </p:set>
                                    <p:animEffect filter="dissolve" transition="in">
                                      <p:cBhvr>
                                        <p:cTn id="12" dur="2000"/>
                                        <p:tgtEl>
                                          <p:spTgt spid="89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2" presetID="2" grpId="3" fill="hold">
                                  <p:stCondLst>
                                    <p:cond delay="0"/>
                                  </p:stCondLst>
                                  <p:iterate type="lt" backwards="0">
                                    <p:tmAbs val="0"/>
                                  </p:iterate>
                                  <p:childTnLst>
                                    <p:set>
                                      <p:cBhvr>
                                        <p:cTn id="16" fill="hold"/>
                                        <p:tgtEl>
                                          <p:spTgt spid="900"/>
                                        </p:tgtEl>
                                        <p:attrNameLst>
                                          <p:attrName>style.visibility</p:attrName>
                                        </p:attrNameLst>
                                      </p:cBhvr>
                                      <p:to>
                                        <p:strVal val="visible"/>
                                      </p:to>
                                    </p:set>
                                    <p:anim calcmode="lin" valueType="num">
                                      <p:cBhvr>
                                        <p:cTn id="17" dur="1000" fill="hold"/>
                                        <p:tgtEl>
                                          <p:spTgt spid="900"/>
                                        </p:tgtEl>
                                        <p:attrNameLst>
                                          <p:attrName>ppt_x</p:attrName>
                                        </p:attrNameLst>
                                      </p:cBhvr>
                                      <p:tavLst>
                                        <p:tav tm="0">
                                          <p:val>
                                            <p:strVal val="1+#ppt_w/2"/>
                                          </p:val>
                                        </p:tav>
                                        <p:tav tm="100000">
                                          <p:val>
                                            <p:strVal val="#ppt_x"/>
                                          </p:val>
                                        </p:tav>
                                      </p:tavLst>
                                    </p:anim>
                                    <p:anim calcmode="lin" valueType="num">
                                      <p:cBhvr>
                                        <p:cTn id="18" dur="1000" fill="hold"/>
                                        <p:tgtEl>
                                          <p:spTgt spid="9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9" grpId="1"/>
      <p:bldP build="whole" bldLvl="1" animBg="1" rev="0" advAuto="0" spid="890" grpId="2"/>
      <p:bldP build="whole" bldLvl="1" animBg="1" rev="0" advAuto="0" spid="900" grpId="3"/>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LAB: Reranking"/>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Reranking</a:t>
            </a:r>
          </a:p>
        </p:txBody>
      </p:sp>
      <p:sp>
        <p:nvSpPr>
          <p:cNvPr id="9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05"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906" name="Google Shape;79;p11"/>
          <p:cNvSpPr txBox="1"/>
          <p:nvPr/>
        </p:nvSpPr>
        <p:spPr>
          <a:xfrm>
            <a:off x="374592" y="1977069"/>
            <a:ext cx="5329288" cy="10328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20578" indent="-220578">
              <a:lnSpc>
                <a:spcPct val="150000"/>
              </a:lnSpc>
              <a:buSzPct val="100000"/>
              <a:buChar char="•"/>
              <a:defRPr sz="2700">
                <a:solidFill>
                  <a:srgbClr val="595959"/>
                </a:solidFill>
                <a:latin typeface="Helvetica Neue Medium"/>
                <a:ea typeface="Helvetica Neue Medium"/>
                <a:cs typeface="Helvetica Neue Medium"/>
                <a:sym typeface="Helvetica Neue Medium"/>
              </a:defRPr>
            </a:lvl1pPr>
          </a:lstStyle>
          <a:p>
            <a:pPr/>
            <a:r>
              <a:t>Create a reranking algorithm in Solr</a:t>
            </a:r>
          </a:p>
        </p:txBody>
      </p:sp>
      <p:sp>
        <p:nvSpPr>
          <p:cNvPr id="907" name="Allocated time: 15 minutes"/>
          <p:cNvSpPr txBox="1"/>
          <p:nvPr/>
        </p:nvSpPr>
        <p:spPr>
          <a:xfrm>
            <a:off x="437352" y="4215437"/>
            <a:ext cx="4211512" cy="4091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700">
                <a:solidFill>
                  <a:srgbClr val="595959"/>
                </a:solidFill>
                <a:latin typeface="Helvetica Neue Medium"/>
                <a:ea typeface="Helvetica Neue Medium"/>
                <a:cs typeface="Helvetica Neue Medium"/>
                <a:sym typeface="Helvetica Neue Medium"/>
              </a:defRPr>
            </a:lvl1pPr>
          </a:lstStyle>
          <a:p>
            <a:pPr/>
            <a:r>
              <a:t>Allocated time: 15 minutes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Discussion Time"/>
          <p:cNvSpPr txBox="1"/>
          <p:nvPr>
            <p:ph type="title"/>
          </p:nvPr>
        </p:nvSpPr>
        <p:spPr>
          <a:prstGeom prst="rect">
            <a:avLst/>
          </a:prstGeom>
        </p:spPr>
        <p:txBody>
          <a:bodyPr/>
          <a:lstStyle/>
          <a:p>
            <a:pPr lvl="1">
              <a:defRPr b="1">
                <a:latin typeface="Helvetica Neue"/>
                <a:ea typeface="Helvetica Neue"/>
                <a:cs typeface="Helvetica Neue"/>
                <a:sym typeface="Helvetica Neue"/>
              </a:defRPr>
            </a:pPr>
            <a:r>
              <a:t>Discussion Time</a:t>
            </a:r>
          </a:p>
        </p:txBody>
      </p:sp>
      <p:sp>
        <p:nvSpPr>
          <p:cNvPr id="9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11"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912" name="Google Shape;79;p11"/>
          <p:cNvSpPr txBox="1"/>
          <p:nvPr/>
        </p:nvSpPr>
        <p:spPr>
          <a:xfrm>
            <a:off x="374592" y="1977069"/>
            <a:ext cx="5579142" cy="29038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50000"/>
              </a:lnSpc>
              <a:defRPr sz="2700">
                <a:solidFill>
                  <a:srgbClr val="595959"/>
                </a:solidFill>
                <a:latin typeface="Helvetica Neue Medium"/>
                <a:ea typeface="Helvetica Neue Medium"/>
                <a:cs typeface="Helvetica Neue Medium"/>
                <a:sym typeface="Helvetica Neue Medium"/>
              </a:defRPr>
            </a:pPr>
            <a:r>
              <a:t>Which strategy do you think is best to “rank by relevance” the documents returned by a query? </a:t>
            </a:r>
          </a:p>
          <a:p>
            <a:pPr>
              <a:lnSpc>
                <a:spcPct val="150000"/>
              </a:lnSpc>
              <a:defRPr sz="2700">
                <a:solidFill>
                  <a:srgbClr val="595959"/>
                </a:solidFill>
                <a:latin typeface="Helvetica Neue Medium"/>
                <a:ea typeface="Helvetica Neue Medium"/>
                <a:cs typeface="Helvetica Neue Medium"/>
                <a:sym typeface="Helvetica Neue Medium"/>
              </a:defRPr>
            </a:pPr>
          </a:p>
          <a:p>
            <a:pPr>
              <a:lnSpc>
                <a:spcPct val="150000"/>
              </a:lnSpc>
              <a:defRPr sz="2700">
                <a:solidFill>
                  <a:srgbClr val="595959"/>
                </a:solidFill>
                <a:latin typeface="Helvetica Neue Medium"/>
                <a:ea typeface="Helvetica Neue Medium"/>
                <a:cs typeface="Helvetica Neue Medium"/>
                <a:sym typeface="Helvetica Neue Medium"/>
              </a:defRPr>
            </a:pPr>
            <a:r>
              <a:t>Allocated time: 15 minutes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1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9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91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912" grpId="1"/>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4" name="Summary"/>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Summary</a:t>
            </a:r>
          </a:p>
        </p:txBody>
      </p:sp>
      <p:sp>
        <p:nvSpPr>
          <p:cNvPr id="915" name="A way to rank documents is using doc2vec models…"/>
          <p:cNvSpPr txBox="1"/>
          <p:nvPr>
            <p:ph type="body" idx="1"/>
          </p:nvPr>
        </p:nvSpPr>
        <p:spPr>
          <a:xfrm>
            <a:off x="595695" y="1471947"/>
            <a:ext cx="10512001" cy="4680001"/>
          </a:xfrm>
          <a:prstGeom prst="rect">
            <a:avLst/>
          </a:prstGeom>
        </p:spPr>
        <p:txBody>
          <a:bodyPr/>
          <a:lstStyle/>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A way to rank documents is using doc2vec models</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This way we get more similar results to what we wanted</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However this is the start, after this step we could add an LTR model</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Known doc2vec models are DBOW and PV-DM</a:t>
            </a:r>
          </a:p>
        </p:txBody>
      </p:sp>
      <p:sp>
        <p:nvSpPr>
          <p:cNvPr id="9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915">
                                            <p:bg/>
                                          </p:spTgt>
                                        </p:tgtEl>
                                        <p:attrNameLst>
                                          <p:attrName>style.visibility</p:attrName>
                                        </p:attrNameLst>
                                      </p:cBhvr>
                                      <p:to>
                                        <p:strVal val="visible"/>
                                      </p:to>
                                    </p:set>
                                    <p:animEffect filter="wipe(left)" transition="in">
                                      <p:cBhvr>
                                        <p:cTn id="7" dur="1000"/>
                                        <p:tgtEl>
                                          <p:spTgt spid="915">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915">
                                            <p:txEl>
                                              <p:pRg st="0" end="0"/>
                                            </p:txEl>
                                          </p:spTgt>
                                        </p:tgtEl>
                                        <p:attrNameLst>
                                          <p:attrName>style.visibility</p:attrName>
                                        </p:attrNameLst>
                                      </p:cBhvr>
                                      <p:to>
                                        <p:strVal val="visible"/>
                                      </p:to>
                                    </p:set>
                                    <p:animEffect filter="wipe(left)" transition="in">
                                      <p:cBhvr>
                                        <p:cTn id="10" dur="1000"/>
                                        <p:tgtEl>
                                          <p:spTgt spid="91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1" fill="hold">
                                  <p:stCondLst>
                                    <p:cond delay="0"/>
                                  </p:stCondLst>
                                  <p:iterate type="el" backwards="0">
                                    <p:tmAbs val="0"/>
                                  </p:iterate>
                                  <p:childTnLst>
                                    <p:set>
                                      <p:cBhvr>
                                        <p:cTn id="14" fill="hold"/>
                                        <p:tgtEl>
                                          <p:spTgt spid="915">
                                            <p:txEl>
                                              <p:pRg st="1" end="1"/>
                                            </p:txEl>
                                          </p:spTgt>
                                        </p:tgtEl>
                                        <p:attrNameLst>
                                          <p:attrName>style.visibility</p:attrName>
                                        </p:attrNameLst>
                                      </p:cBhvr>
                                      <p:to>
                                        <p:strVal val="visible"/>
                                      </p:to>
                                    </p:set>
                                    <p:animEffect filter="wipe(left)" transition="in">
                                      <p:cBhvr>
                                        <p:cTn id="15" dur="1000"/>
                                        <p:tgtEl>
                                          <p:spTgt spid="91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1" fill="hold">
                                  <p:stCondLst>
                                    <p:cond delay="0"/>
                                  </p:stCondLst>
                                  <p:iterate type="el" backwards="0">
                                    <p:tmAbs val="0"/>
                                  </p:iterate>
                                  <p:childTnLst>
                                    <p:set>
                                      <p:cBhvr>
                                        <p:cTn id="19" fill="hold"/>
                                        <p:tgtEl>
                                          <p:spTgt spid="915">
                                            <p:txEl>
                                              <p:pRg st="2" end="2"/>
                                            </p:txEl>
                                          </p:spTgt>
                                        </p:tgtEl>
                                        <p:attrNameLst>
                                          <p:attrName>style.visibility</p:attrName>
                                        </p:attrNameLst>
                                      </p:cBhvr>
                                      <p:to>
                                        <p:strVal val="visible"/>
                                      </p:to>
                                    </p:set>
                                    <p:animEffect filter="wipe(left)" transition="in">
                                      <p:cBhvr>
                                        <p:cTn id="20" dur="1000"/>
                                        <p:tgtEl>
                                          <p:spTgt spid="91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1" fill="hold">
                                  <p:stCondLst>
                                    <p:cond delay="0"/>
                                  </p:stCondLst>
                                  <p:iterate type="el" backwards="0">
                                    <p:tmAbs val="0"/>
                                  </p:iterate>
                                  <p:childTnLst>
                                    <p:set>
                                      <p:cBhvr>
                                        <p:cTn id="24" fill="hold"/>
                                        <p:tgtEl>
                                          <p:spTgt spid="915">
                                            <p:txEl>
                                              <p:pRg st="3" end="3"/>
                                            </p:txEl>
                                          </p:spTgt>
                                        </p:tgtEl>
                                        <p:attrNameLst>
                                          <p:attrName>style.visibility</p:attrName>
                                        </p:attrNameLst>
                                      </p:cBhvr>
                                      <p:to>
                                        <p:strVal val="visible"/>
                                      </p:to>
                                    </p:set>
                                    <p:animEffect filter="wipe(left)" transition="in">
                                      <p:cBhvr>
                                        <p:cTn id="25" dur="1000"/>
                                        <p:tgtEl>
                                          <p:spTgt spid="915">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15"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8" name="End of Day 1"/>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End of Day 1</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Text Generation"/>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Text Generation</a:t>
            </a:r>
          </a:p>
        </p:txBody>
      </p:sp>
      <p:sp>
        <p:nvSpPr>
          <p:cNvPr id="921" name="RNN"/>
          <p:cNvSpPr txBox="1"/>
          <p:nvPr>
            <p:ph type="body" sz="quarter" idx="1"/>
          </p:nvPr>
        </p:nvSpPr>
        <p:spPr>
          <a:xfrm>
            <a:off x="1973263" y="4756150"/>
            <a:ext cx="4573298" cy="1336675"/>
          </a:xfrm>
          <a:prstGeom prst="rect">
            <a:avLst/>
          </a:prstGeom>
        </p:spPr>
        <p:txBody>
          <a:bodyPr/>
          <a:lstStyle/>
          <a:p>
            <a:pPr/>
            <a:r>
              <a:t>RNN</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Google Shape;168;p26"/>
          <p:cNvSpPr txBox="1"/>
          <p:nvPr>
            <p:ph type="title"/>
          </p:nvPr>
        </p:nvSpPr>
        <p:spPr>
          <a:xfrm>
            <a:off x="984538" y="340021"/>
            <a:ext cx="11232002" cy="908101"/>
          </a:xfrm>
          <a:prstGeom prst="rect">
            <a:avLst/>
          </a:prstGeom>
        </p:spPr>
        <p:txBody>
          <a:bodyPr/>
          <a:lstStyle>
            <a:lvl1pPr>
              <a:defRPr b="1">
                <a:latin typeface="Helvetica Neue"/>
                <a:ea typeface="Helvetica Neue"/>
                <a:cs typeface="Helvetica Neue"/>
                <a:sym typeface="Helvetica Neue"/>
              </a:defRPr>
            </a:lvl1pPr>
          </a:lstStyle>
          <a:p>
            <a:pPr/>
            <a:r>
              <a:t>Agenda</a:t>
            </a:r>
          </a:p>
        </p:txBody>
      </p:sp>
      <p:sp>
        <p:nvSpPr>
          <p:cNvPr id="924" name="Google Shape;170;p26"/>
          <p:cNvSpPr txBox="1"/>
          <p:nvPr>
            <p:ph type="sldNum" sz="quarter" idx="2"/>
          </p:nvPr>
        </p:nvSpPr>
        <p:spPr>
          <a:xfrm>
            <a:off x="11591969" y="6529521"/>
            <a:ext cx="330059"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5" name="Línea"/>
          <p:cNvSpPr/>
          <p:nvPr/>
        </p:nvSpPr>
        <p:spPr>
          <a:xfrm>
            <a:off x="335145" y="3926726"/>
            <a:ext cx="11366942" cy="1"/>
          </a:xfrm>
          <a:prstGeom prst="line">
            <a:avLst/>
          </a:prstGeom>
          <a:ln w="25400">
            <a:solidFill>
              <a:srgbClr val="F57D24"/>
            </a:solidFill>
          </a:ln>
          <a:effectLst>
            <a:outerShdw sx="100000" sy="100000" kx="0" ky="0" algn="b" rotWithShape="0" blurRad="38100" dist="12700" dir="5400000">
              <a:srgbClr val="000000">
                <a:alpha val="38000"/>
              </a:srgbClr>
            </a:outerShdw>
          </a:effectLst>
        </p:spPr>
        <p:txBody>
          <a:bodyPr lIns="45718" tIns="45718" rIns="45718" bIns="45718"/>
          <a:lstStyle/>
          <a:p>
            <a:pPr>
              <a:defRPr>
                <a:solidFill>
                  <a:srgbClr val="D3002D"/>
                </a:solidFill>
              </a:defRPr>
            </a:pPr>
          </a:p>
        </p:txBody>
      </p:sp>
      <p:sp>
        <p:nvSpPr>
          <p:cNvPr id="926" name="Introduction…"/>
          <p:cNvSpPr/>
          <p:nvPr/>
        </p:nvSpPr>
        <p:spPr>
          <a:xfrm>
            <a:off x="185163" y="1522940"/>
            <a:ext cx="2671367"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418"/>
                </a:lnTo>
                <a:lnTo>
                  <a:pt x="13196" y="17418"/>
                </a:lnTo>
                <a:lnTo>
                  <a:pt x="14620" y="21600"/>
                </a:lnTo>
                <a:lnTo>
                  <a:pt x="16042" y="17418"/>
                </a:lnTo>
                <a:lnTo>
                  <a:pt x="21600" y="17418"/>
                </a:lnTo>
                <a:lnTo>
                  <a:pt x="21600" y="0"/>
                </a:lnTo>
                <a:lnTo>
                  <a:pt x="0" y="0"/>
                </a:lnTo>
                <a:close/>
              </a:path>
            </a:pathLst>
          </a:custGeom>
          <a:ln w="25400">
            <a:solidFill>
              <a:srgbClr val="F57D24">
                <a:alpha val="22157"/>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Introduction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Introductions</a:t>
            </a:r>
          </a:p>
          <a:p>
            <a:pPr marL="180473" indent="-180473">
              <a:buSzPct val="100000"/>
              <a:buChar char="•"/>
              <a:defRPr sz="1800">
                <a:latin typeface="Helvetica Neue Light"/>
                <a:ea typeface="Helvetica Neue Light"/>
                <a:cs typeface="Helvetica Neue Light"/>
                <a:sym typeface="Helvetica Neue Light"/>
              </a:defRPr>
            </a:pPr>
            <a:r>
              <a:t>Expectations</a:t>
            </a:r>
          </a:p>
          <a:p>
            <a:pPr marL="180473" indent="-180473">
              <a:buSzPct val="100000"/>
              <a:buChar char="•"/>
              <a:defRPr sz="1800">
                <a:latin typeface="Helvetica Neue Light"/>
                <a:ea typeface="Helvetica Neue Light"/>
                <a:cs typeface="Helvetica Neue Light"/>
                <a:sym typeface="Helvetica Neue Light"/>
              </a:defRPr>
            </a:pPr>
            <a:r>
              <a:t>Overview of Apache Solr</a:t>
            </a:r>
          </a:p>
          <a:p>
            <a:pPr marL="180473" indent="-180473">
              <a:buSzPct val="100000"/>
              <a:buChar char="•"/>
              <a:defRPr sz="1800">
                <a:latin typeface="Helvetica Neue Light"/>
                <a:ea typeface="Helvetica Neue Light"/>
                <a:cs typeface="Helvetica Neue Light"/>
                <a:sym typeface="Helvetica Neue Light"/>
              </a:defRPr>
            </a:pPr>
            <a:r>
              <a:t>What is Neural Search?</a:t>
            </a:r>
          </a:p>
        </p:txBody>
      </p:sp>
      <p:sp>
        <p:nvSpPr>
          <p:cNvPr id="927" name="Synonyms…"/>
          <p:cNvSpPr/>
          <p:nvPr/>
        </p:nvSpPr>
        <p:spPr>
          <a:xfrm>
            <a:off x="851437" y="3920631"/>
            <a:ext cx="2750741"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96" y="0"/>
                </a:moveTo>
                <a:lnTo>
                  <a:pt x="13638" y="4329"/>
                </a:lnTo>
                <a:lnTo>
                  <a:pt x="0" y="4329"/>
                </a:lnTo>
                <a:lnTo>
                  <a:pt x="0" y="21600"/>
                </a:lnTo>
                <a:lnTo>
                  <a:pt x="21600" y="21600"/>
                </a:lnTo>
                <a:lnTo>
                  <a:pt x="21600" y="4329"/>
                </a:lnTo>
                <a:lnTo>
                  <a:pt x="16352" y="4329"/>
                </a:lnTo>
                <a:lnTo>
                  <a:pt x="14996" y="0"/>
                </a:lnTo>
                <a:close/>
              </a:path>
            </a:pathLst>
          </a:custGeom>
          <a:ln w="25400">
            <a:solidFill>
              <a:srgbClr val="F57D24">
                <a:alpha val="29517"/>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Synonyms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Neural Networks</a:t>
            </a:r>
          </a:p>
          <a:p>
            <a:pPr marL="180473" indent="-180473">
              <a:buSzPct val="100000"/>
              <a:buChar char="•"/>
              <a:defRPr sz="1800">
                <a:latin typeface="Helvetica Neue Light"/>
                <a:ea typeface="Helvetica Neue Light"/>
                <a:cs typeface="Helvetica Neue Light"/>
                <a:sym typeface="Helvetica Neue Light"/>
              </a:defRPr>
            </a:pPr>
            <a:r>
              <a:t>Word2vec</a:t>
            </a:r>
          </a:p>
          <a:p>
            <a:pPr marL="180473" indent="-180473">
              <a:buSzPct val="100000"/>
              <a:buChar char="•"/>
              <a:defRPr sz="1800">
                <a:latin typeface="Helvetica Neue Light"/>
                <a:ea typeface="Helvetica Neue Light"/>
                <a:cs typeface="Helvetica Neue Light"/>
                <a:sym typeface="Helvetica Neue Light"/>
              </a:defRPr>
            </a:pPr>
            <a:r>
              <a:t>CBOW and Skip-Gram</a:t>
            </a:r>
          </a:p>
        </p:txBody>
      </p:sp>
      <p:sp>
        <p:nvSpPr>
          <p:cNvPr id="928" name="Ranking…"/>
          <p:cNvSpPr/>
          <p:nvPr/>
        </p:nvSpPr>
        <p:spPr>
          <a:xfrm>
            <a:off x="3704490" y="1641041"/>
            <a:ext cx="3087688" cy="2294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059"/>
                </a:lnTo>
                <a:lnTo>
                  <a:pt x="3593" y="15059"/>
                </a:lnTo>
                <a:lnTo>
                  <a:pt x="4803" y="21600"/>
                </a:lnTo>
                <a:lnTo>
                  <a:pt x="6011" y="15059"/>
                </a:lnTo>
                <a:lnTo>
                  <a:pt x="21600" y="15059"/>
                </a:lnTo>
                <a:lnTo>
                  <a:pt x="21600" y="0"/>
                </a:lnTo>
                <a:lnTo>
                  <a:pt x="0"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Ranking</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Doc2Vec</a:t>
            </a:r>
          </a:p>
          <a:p>
            <a:pPr marL="180473" indent="-180473">
              <a:buSzPct val="100000"/>
              <a:buChar char="•"/>
              <a:defRPr sz="1800">
                <a:latin typeface="Helvetica Neue Light"/>
                <a:ea typeface="Helvetica Neue Light"/>
                <a:cs typeface="Helvetica Neue Light"/>
                <a:sym typeface="Helvetica Neue Light"/>
              </a:defRPr>
            </a:pPr>
            <a:r>
              <a:t>PD-DM and DBOW</a:t>
            </a:r>
          </a:p>
          <a:p>
            <a:pPr marL="180473" indent="-180473">
              <a:buSzPct val="100000"/>
              <a:buChar char="•"/>
              <a:defRPr sz="1800">
                <a:latin typeface="Helvetica Neue Light"/>
                <a:ea typeface="Helvetica Neue Light"/>
                <a:cs typeface="Helvetica Neue Light"/>
                <a:sym typeface="Helvetica Neue Light"/>
              </a:defRPr>
            </a:pPr>
            <a:r>
              <a:t>Learning to Rank</a:t>
            </a:r>
          </a:p>
        </p:txBody>
      </p:sp>
      <p:sp>
        <p:nvSpPr>
          <p:cNvPr id="929" name="Text Generation…"/>
          <p:cNvSpPr/>
          <p:nvPr/>
        </p:nvSpPr>
        <p:spPr>
          <a:xfrm>
            <a:off x="4552156" y="3941268"/>
            <a:ext cx="3087688" cy="2038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08" y="0"/>
                </a:moveTo>
                <a:lnTo>
                  <a:pt x="14898" y="4794"/>
                </a:lnTo>
                <a:lnTo>
                  <a:pt x="0" y="4794"/>
                </a:lnTo>
                <a:lnTo>
                  <a:pt x="0" y="21600"/>
                </a:lnTo>
                <a:lnTo>
                  <a:pt x="21600" y="21600"/>
                </a:lnTo>
                <a:lnTo>
                  <a:pt x="21600" y="4794"/>
                </a:lnTo>
                <a:lnTo>
                  <a:pt x="17319" y="4794"/>
                </a:lnTo>
                <a:lnTo>
                  <a:pt x="16108"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Text Generation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RNN</a:t>
            </a:r>
          </a:p>
          <a:p>
            <a:pPr marL="180473" indent="-180473">
              <a:buSzPct val="100000"/>
              <a:buChar char="•"/>
              <a:defRPr sz="1800">
                <a:latin typeface="Helvetica Neue Light"/>
                <a:ea typeface="Helvetica Neue Light"/>
                <a:cs typeface="Helvetica Neue Light"/>
                <a:sym typeface="Helvetica Neue Light"/>
              </a:defRPr>
            </a:pPr>
            <a:r>
              <a:t>GRU and LSTM</a:t>
            </a:r>
          </a:p>
          <a:p>
            <a:pPr marL="180473" indent="-180473">
              <a:buSzPct val="100000"/>
              <a:buChar char="•"/>
              <a:defRPr sz="1800">
                <a:latin typeface="Helvetica Neue Light"/>
                <a:ea typeface="Helvetica Neue Light"/>
                <a:cs typeface="Helvetica Neue Light"/>
                <a:sym typeface="Helvetica Neue Light"/>
              </a:defRPr>
            </a:pPr>
            <a:r>
              <a:t>Transformers</a:t>
            </a:r>
          </a:p>
        </p:txBody>
      </p:sp>
      <p:sp>
        <p:nvSpPr>
          <p:cNvPr id="930" name="Next Steps…"/>
          <p:cNvSpPr/>
          <p:nvPr/>
        </p:nvSpPr>
        <p:spPr>
          <a:xfrm>
            <a:off x="8589822" y="3912887"/>
            <a:ext cx="3087688" cy="20812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35" y="0"/>
                </a:moveTo>
                <a:lnTo>
                  <a:pt x="5925" y="4391"/>
                </a:lnTo>
                <a:lnTo>
                  <a:pt x="0" y="4391"/>
                </a:lnTo>
                <a:lnTo>
                  <a:pt x="0" y="21600"/>
                </a:lnTo>
                <a:lnTo>
                  <a:pt x="21600" y="21600"/>
                </a:lnTo>
                <a:lnTo>
                  <a:pt x="21600" y="4391"/>
                </a:lnTo>
                <a:lnTo>
                  <a:pt x="8343" y="4391"/>
                </a:lnTo>
                <a:lnTo>
                  <a:pt x="7135"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Next Steps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Closing thoughts</a:t>
            </a:r>
          </a:p>
          <a:p>
            <a:pPr marL="180473" indent="-180473">
              <a:buSzPct val="100000"/>
              <a:buChar char="•"/>
              <a:defRPr sz="1800">
                <a:latin typeface="Helvetica Neue Light"/>
                <a:ea typeface="Helvetica Neue Light"/>
                <a:cs typeface="Helvetica Neue Light"/>
                <a:sym typeface="Helvetica Neue Light"/>
              </a:defRPr>
            </a:pPr>
          </a:p>
        </p:txBody>
      </p:sp>
      <p:sp>
        <p:nvSpPr>
          <p:cNvPr id="931" name="Rounded Rectangle"/>
          <p:cNvSpPr/>
          <p:nvPr/>
        </p:nvSpPr>
        <p:spPr>
          <a:xfrm>
            <a:off x="4451163" y="4154251"/>
            <a:ext cx="3289674" cy="2218087"/>
          </a:xfrm>
          <a:prstGeom prst="roundRect">
            <a:avLst>
              <a:gd name="adj" fmla="val 16909"/>
            </a:avLst>
          </a:prstGeom>
          <a:ln w="50800">
            <a:solidFill>
              <a:srgbClr val="9BC850"/>
            </a:solidFill>
            <a:custDash>
              <a:ds d="200000" sp="200000"/>
            </a:custDash>
            <a:miter lim="400000"/>
          </a:ln>
        </p:spPr>
        <p:txBody>
          <a:bodyPr lIns="0" tIns="0" rIns="0" bIns="0"/>
          <a:lstStyle/>
          <a:p>
            <a:pPr/>
          </a:p>
        </p:txBody>
      </p:sp>
      <p:sp>
        <p:nvSpPr>
          <p:cNvPr id="932" name="NER…"/>
          <p:cNvSpPr/>
          <p:nvPr/>
        </p:nvSpPr>
        <p:spPr>
          <a:xfrm>
            <a:off x="8232047" y="1778853"/>
            <a:ext cx="3087689" cy="2112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6218"/>
                </a:lnTo>
                <a:lnTo>
                  <a:pt x="4187" y="16218"/>
                </a:lnTo>
                <a:lnTo>
                  <a:pt x="5394" y="21600"/>
                </a:lnTo>
                <a:lnTo>
                  <a:pt x="6605" y="16218"/>
                </a:lnTo>
                <a:lnTo>
                  <a:pt x="21600" y="16218"/>
                </a:lnTo>
                <a:lnTo>
                  <a:pt x="21600" y="0"/>
                </a:lnTo>
                <a:lnTo>
                  <a:pt x="0" y="0"/>
                </a:lnTo>
                <a:close/>
              </a:path>
            </a:pathLst>
          </a:custGeom>
          <a:ln w="25400">
            <a:solidFill>
              <a:srgbClr val="F57D24">
                <a:alpha val="17267"/>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alpha val="15681"/>
                  </a:srgbClr>
                </a:solidFill>
                <a:latin typeface="Helvetica Neue"/>
                <a:ea typeface="Helvetica Neue"/>
                <a:cs typeface="Helvetica Neue"/>
                <a:sym typeface="Helvetica Neue"/>
              </a:defRPr>
            </a:pPr>
            <a:r>
              <a:t>NER</a:t>
            </a:r>
          </a:p>
          <a:p>
            <a:pPr>
              <a:defRPr sz="1800">
                <a:solidFill>
                  <a:srgbClr val="F57D24">
                    <a:alpha val="15681"/>
                  </a:srgbClr>
                </a:solidFill>
                <a:latin typeface="Helvetica Neue Light"/>
                <a:ea typeface="Helvetica Neue Light"/>
                <a:cs typeface="Helvetica Neue Light"/>
                <a:sym typeface="Helvetica Neue Light"/>
              </a:defRPr>
            </a:pPr>
          </a:p>
          <a:p>
            <a:pPr marL="180473" indent="-180473">
              <a:buSzPct val="100000"/>
              <a:buChar char="•"/>
              <a:defRPr sz="1800">
                <a:solidFill>
                  <a:srgbClr val="F57D24">
                    <a:alpha val="15681"/>
                  </a:srgbClr>
                </a:solidFill>
                <a:latin typeface="Helvetica Neue Light"/>
                <a:ea typeface="Helvetica Neue Light"/>
                <a:cs typeface="Helvetica Neue Light"/>
                <a:sym typeface="Helvetica Neue Light"/>
              </a:defRPr>
            </a:pPr>
            <a:r>
              <a:t>Spacy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Google Shape;147;p23"/>
          <p:cNvSpPr txBox="1"/>
          <p:nvPr>
            <p:ph type="title"/>
          </p:nvPr>
        </p:nvSpPr>
        <p:spPr>
          <a:xfrm>
            <a:off x="952496" y="323999"/>
            <a:ext cx="11232002" cy="908101"/>
          </a:xfrm>
          <a:prstGeom prst="rect">
            <a:avLst/>
          </a:prstGeom>
        </p:spPr>
        <p:txBody>
          <a:bodyPr/>
          <a:lstStyle>
            <a:lvl1pPr>
              <a:defRPr b="1">
                <a:latin typeface="Helvetica Neue"/>
                <a:ea typeface="Helvetica Neue"/>
                <a:cs typeface="Helvetica Neue"/>
                <a:sym typeface="Helvetica Neue"/>
              </a:defRPr>
            </a:lvl1pPr>
          </a:lstStyle>
          <a:p>
            <a:pPr/>
            <a:r>
              <a:t>Virtual Training Expectations for Me</a:t>
            </a:r>
          </a:p>
        </p:txBody>
      </p:sp>
      <p:sp>
        <p:nvSpPr>
          <p:cNvPr id="390" name="Google Shape;148;p23"/>
          <p:cNvSpPr txBox="1"/>
          <p:nvPr>
            <p:ph type="body" idx="1"/>
          </p:nvPr>
        </p:nvSpPr>
        <p:spPr>
          <a:xfrm>
            <a:off x="827999" y="1511999"/>
            <a:ext cx="10512002" cy="4680001"/>
          </a:xfrm>
          <a:prstGeom prst="rect">
            <a:avLst/>
          </a:prstGeom>
        </p:spPr>
        <p:txBody>
          <a:bodyPr/>
          <a:lstStyle/>
          <a:p>
            <a:pPr marL="0" indent="0">
              <a:spcBef>
                <a:spcPts val="0"/>
              </a:spcBef>
              <a:buSzTx/>
              <a:buNone/>
            </a:pPr>
            <a:r>
              <a:t>I pledge to:</a:t>
            </a:r>
          </a:p>
          <a:p>
            <a:pPr lvl="1" marL="914400" indent="-381000">
              <a:spcBef>
                <a:spcPts val="0"/>
              </a:spcBef>
            </a:pPr>
            <a:r>
              <a:t>Make this as interesting and interactive as possible</a:t>
            </a:r>
          </a:p>
          <a:p>
            <a:pPr lvl="1" marL="914400" indent="-381000">
              <a:spcBef>
                <a:spcPts val="0"/>
              </a:spcBef>
            </a:pPr>
            <a:r>
              <a:t>Ask questions in order to stimulate discussion</a:t>
            </a:r>
          </a:p>
          <a:p>
            <a:pPr lvl="1" marL="914400" indent="-381000">
              <a:spcBef>
                <a:spcPts val="0"/>
              </a:spcBef>
            </a:pPr>
            <a:r>
              <a:t>Use whatever resources I have at hand to explain the material</a:t>
            </a:r>
          </a:p>
          <a:p>
            <a:pPr lvl="1" marL="914400" indent="-381000">
              <a:spcBef>
                <a:spcPts val="0"/>
              </a:spcBef>
            </a:pPr>
            <a:r>
              <a:t>Try my best to manage verbal responses so that everyone who wants to speak can do so</a:t>
            </a:r>
          </a:p>
          <a:p>
            <a:pPr lvl="1" marL="914400" indent="-368300">
              <a:spcBef>
                <a:spcPts val="0"/>
              </a:spcBef>
            </a:pPr>
            <a:r>
              <a:t>Use a</a:t>
            </a:r>
            <a:r>
              <a:rPr sz="2200"/>
              <a:t>n on-screen timer for breaks so you know when to be back</a:t>
            </a:r>
          </a:p>
        </p:txBody>
      </p:sp>
      <p:sp>
        <p:nvSpPr>
          <p:cNvPr id="391" name="Google Shape;149;p23"/>
          <p:cNvSpPr txBox="1"/>
          <p:nvPr>
            <p:ph type="sldNum" sz="quarter" idx="2"/>
          </p:nvPr>
        </p:nvSpPr>
        <p:spPr>
          <a:xfrm>
            <a:off x="11648459" y="6529521"/>
            <a:ext cx="217080"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9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9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9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90" grpId="1"/>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6" name="Synonym Expansion…"/>
          <p:cNvSpPr txBox="1"/>
          <p:nvPr>
            <p:ph type="body" sz="half" idx="1"/>
          </p:nvPr>
        </p:nvSpPr>
        <p:spPr>
          <a:xfrm>
            <a:off x="922541" y="1420720"/>
            <a:ext cx="5181601" cy="4781225"/>
          </a:xfrm>
          <a:prstGeom prst="rect">
            <a:avLst/>
          </a:prstGeom>
        </p:spPr>
        <p:txBody>
          <a:bodyPr anchor="ctr"/>
          <a:lstStyle/>
          <a:p>
            <a:pPr marL="308959" indent="-308959">
              <a:buClrTx/>
              <a:buSzPct val="100000"/>
              <a:buFontTx/>
              <a:buAutoNum type="arabicPeriod" startAt="1"/>
              <a:defRPr sz="2600">
                <a:solidFill>
                  <a:srgbClr val="3F3F3F">
                    <a:alpha val="23186"/>
                  </a:srgbClr>
                </a:solidFill>
              </a:defRPr>
            </a:pPr>
            <a:r>
              <a:t>Synonym Expansion</a:t>
            </a:r>
          </a:p>
          <a:p>
            <a:pPr marL="308959" indent="-308959">
              <a:buClrTx/>
              <a:buSzPct val="100000"/>
              <a:buFontTx/>
              <a:buAutoNum type="arabicPeriod" startAt="1"/>
              <a:defRPr sz="2600">
                <a:solidFill>
                  <a:srgbClr val="3F3F3F">
                    <a:alpha val="31739"/>
                  </a:srgbClr>
                </a:solidFill>
              </a:defRPr>
            </a:pPr>
            <a:r>
              <a:t>Reranking results</a:t>
            </a:r>
          </a:p>
          <a:p>
            <a:pPr marL="308959" indent="-308959">
              <a:buClrTx/>
              <a:buSzPct val="100000"/>
              <a:buFontTx/>
              <a:buAutoNum type="arabicPeriod" startAt="1"/>
              <a:defRPr sz="2600"/>
            </a:pPr>
            <a:r>
              <a:t>Alternative Queries</a:t>
            </a:r>
          </a:p>
          <a:p>
            <a:pPr marL="308959" indent="-308959">
              <a:buClrTx/>
              <a:buSzPct val="100000"/>
              <a:buFontTx/>
              <a:buAutoNum type="arabicPeriod" startAt="1"/>
              <a:defRPr sz="2600">
                <a:solidFill>
                  <a:srgbClr val="3F3F3F">
                    <a:alpha val="35603"/>
                  </a:srgbClr>
                </a:solidFill>
              </a:defRPr>
            </a:pPr>
            <a:r>
              <a:t>NER</a:t>
            </a:r>
          </a:p>
        </p:txBody>
      </p:sp>
      <p:sp>
        <p:nvSpPr>
          <p:cNvPr id="9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8" name="Data"/>
          <p:cNvSpPr/>
          <p:nvPr/>
        </p:nvSpPr>
        <p:spPr>
          <a:xfrm>
            <a:off x="6611174" y="2080858"/>
            <a:ext cx="1270001" cy="585508"/>
          </a:xfrm>
          <a:prstGeom prst="roundRect">
            <a:avLst>
              <a:gd name="adj" fmla="val 32536"/>
            </a:avLst>
          </a:prstGeom>
          <a:solidFill>
            <a:srgbClr val="D1D200"/>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b="1" sz="1800">
                <a:solidFill>
                  <a:srgbClr val="FDFFFF"/>
                </a:solidFill>
                <a:latin typeface="Helvetica Neue"/>
                <a:ea typeface="Helvetica Neue"/>
                <a:cs typeface="Helvetica Neue"/>
                <a:sym typeface="Helvetica Neue"/>
              </a:defRPr>
            </a:lvl1pPr>
          </a:lstStyle>
          <a:p>
            <a:pPr/>
            <a:r>
              <a:t>Data</a:t>
            </a:r>
          </a:p>
        </p:txBody>
      </p:sp>
      <p:sp>
        <p:nvSpPr>
          <p:cNvPr id="939" name="Search Engine"/>
          <p:cNvSpPr/>
          <p:nvPr/>
        </p:nvSpPr>
        <p:spPr>
          <a:xfrm>
            <a:off x="10026362" y="3302947"/>
            <a:ext cx="1270001" cy="1016770"/>
          </a:xfrm>
          <a:prstGeom prst="rect">
            <a:avLst/>
          </a:prstGeom>
          <a:solidFill>
            <a:srgbClr val="D1D200"/>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b="1" sz="1800">
                <a:solidFill>
                  <a:srgbClr val="FDFFFF"/>
                </a:solidFill>
                <a:latin typeface="Helvetica Neue"/>
                <a:ea typeface="Helvetica Neue"/>
                <a:cs typeface="Helvetica Neue"/>
                <a:sym typeface="Helvetica Neue"/>
              </a:defRPr>
            </a:lvl1pPr>
          </a:lstStyle>
          <a:p>
            <a:pPr/>
            <a:r>
              <a:t>Search Engine</a:t>
            </a:r>
          </a:p>
        </p:txBody>
      </p:sp>
      <p:sp>
        <p:nvSpPr>
          <p:cNvPr id="940" name="Query"/>
          <p:cNvSpPr/>
          <p:nvPr/>
        </p:nvSpPr>
        <p:spPr>
          <a:xfrm>
            <a:off x="6611174" y="5107315"/>
            <a:ext cx="1270001" cy="585508"/>
          </a:xfrm>
          <a:prstGeom prst="roundRect">
            <a:avLst>
              <a:gd name="adj" fmla="val 32536"/>
            </a:avLst>
          </a:prstGeom>
          <a:solidFill>
            <a:srgbClr val="D1D200"/>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b="1" sz="1800">
                <a:solidFill>
                  <a:srgbClr val="FDFFFF"/>
                </a:solidFill>
                <a:latin typeface="Helvetica Neue"/>
                <a:ea typeface="Helvetica Neue"/>
                <a:cs typeface="Helvetica Neue"/>
                <a:sym typeface="Helvetica Neue"/>
              </a:defRPr>
            </a:lvl1pPr>
          </a:lstStyle>
          <a:p>
            <a:pPr/>
            <a:r>
              <a:t>Query</a:t>
            </a:r>
          </a:p>
        </p:txBody>
      </p:sp>
      <p:sp>
        <p:nvSpPr>
          <p:cNvPr id="941" name="What are we going to do now?"/>
          <p:cNvSpPr txBox="1"/>
          <p:nvPr>
            <p:ph type="title"/>
          </p:nvPr>
        </p:nvSpPr>
        <p:spPr>
          <a:xfrm>
            <a:off x="952496" y="323999"/>
            <a:ext cx="11232001" cy="908051"/>
          </a:xfrm>
          <a:prstGeom prst="rect">
            <a:avLst/>
          </a:prstGeom>
        </p:spPr>
        <p:txBody>
          <a:bodyPr/>
          <a:lstStyle>
            <a:lvl1pPr>
              <a:defRPr b="1">
                <a:latin typeface="Helvetica Neue"/>
                <a:ea typeface="Helvetica Neue"/>
                <a:cs typeface="Helvetica Neue"/>
                <a:sym typeface="Helvetica Neue"/>
              </a:defRPr>
            </a:lvl1pPr>
          </a:lstStyle>
          <a:p>
            <a:pPr/>
            <a:r>
              <a:t>What are we going to do now?</a:t>
            </a:r>
          </a:p>
        </p:txBody>
      </p:sp>
      <p:sp>
        <p:nvSpPr>
          <p:cNvPr id="942" name="Line"/>
          <p:cNvSpPr/>
          <p:nvPr/>
        </p:nvSpPr>
        <p:spPr>
          <a:xfrm>
            <a:off x="8028262" y="2542900"/>
            <a:ext cx="1856892" cy="1042148"/>
          </a:xfrm>
          <a:prstGeom prst="line">
            <a:avLst/>
          </a:prstGeom>
          <a:ln w="25400">
            <a:solidFill>
              <a:schemeClr val="accent1"/>
            </a:solidFill>
            <a:custDash>
              <a:ds d="200000" sp="200000"/>
            </a:custDash>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943" name="Line"/>
          <p:cNvSpPr/>
          <p:nvPr/>
        </p:nvSpPr>
        <p:spPr>
          <a:xfrm flipV="1">
            <a:off x="8028263" y="4199606"/>
            <a:ext cx="1858237" cy="1285197"/>
          </a:xfrm>
          <a:prstGeom prst="line">
            <a:avLst/>
          </a:prstGeom>
          <a:ln w="25400">
            <a:solidFill>
              <a:schemeClr val="accent1"/>
            </a:solidFill>
            <a:custDash>
              <a:ds d="200000" sp="200000"/>
            </a:custDash>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944" name="Index"/>
          <p:cNvSpPr txBox="1"/>
          <p:nvPr/>
        </p:nvSpPr>
        <p:spPr>
          <a:xfrm>
            <a:off x="8784209" y="2729374"/>
            <a:ext cx="44765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Index</a:t>
            </a:r>
          </a:p>
        </p:txBody>
      </p:sp>
      <p:sp>
        <p:nvSpPr>
          <p:cNvPr id="945" name="Query"/>
          <p:cNvSpPr txBox="1"/>
          <p:nvPr/>
        </p:nvSpPr>
        <p:spPr>
          <a:xfrm>
            <a:off x="8784209" y="5059799"/>
            <a:ext cx="4968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Query</a:t>
            </a:r>
          </a:p>
        </p:txBody>
      </p:sp>
      <p:sp>
        <p:nvSpPr>
          <p:cNvPr id="946" name="4"/>
          <p:cNvSpPr/>
          <p:nvPr/>
        </p:nvSpPr>
        <p:spPr>
          <a:xfrm>
            <a:off x="8807453" y="2272439"/>
            <a:ext cx="450388" cy="410482"/>
          </a:xfrm>
          <a:prstGeom prst="ellipse">
            <a:avLst/>
          </a:prstGeom>
          <a:solidFill>
            <a:schemeClr val="accent1">
              <a:alpha val="31137"/>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a:solidFill>
                  <a:srgbClr val="FDFFFF"/>
                </a:solidFill>
                <a:latin typeface="Helvetica Neue"/>
                <a:ea typeface="Helvetica Neue"/>
                <a:cs typeface="Helvetica Neue"/>
                <a:sym typeface="Helvetica Neue"/>
              </a:defRPr>
            </a:lvl1pPr>
          </a:lstStyle>
          <a:p>
            <a:pPr/>
            <a:r>
              <a:t>4</a:t>
            </a:r>
          </a:p>
        </p:txBody>
      </p:sp>
      <p:sp>
        <p:nvSpPr>
          <p:cNvPr id="947" name="1"/>
          <p:cNvSpPr/>
          <p:nvPr/>
        </p:nvSpPr>
        <p:spPr>
          <a:xfrm>
            <a:off x="8485249" y="4436781"/>
            <a:ext cx="450388" cy="410482"/>
          </a:xfrm>
          <a:prstGeom prst="ellipse">
            <a:avLst/>
          </a:prstGeom>
          <a:solidFill>
            <a:schemeClr val="accent1">
              <a:alpha val="27239"/>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a:solidFill>
                  <a:srgbClr val="FDFFFF"/>
                </a:solidFill>
                <a:latin typeface="Helvetica Neue"/>
                <a:ea typeface="Helvetica Neue"/>
                <a:cs typeface="Helvetica Neue"/>
                <a:sym typeface="Helvetica Neue"/>
              </a:defRPr>
            </a:lvl1pPr>
          </a:lstStyle>
          <a:p>
            <a:pPr/>
            <a:r>
              <a:t>1</a:t>
            </a:r>
          </a:p>
        </p:txBody>
      </p:sp>
      <p:sp>
        <p:nvSpPr>
          <p:cNvPr id="948" name="3"/>
          <p:cNvSpPr/>
          <p:nvPr/>
        </p:nvSpPr>
        <p:spPr>
          <a:xfrm>
            <a:off x="8981244" y="4117183"/>
            <a:ext cx="450387" cy="410482"/>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a:solidFill>
                  <a:srgbClr val="FDFFFF"/>
                </a:solidFill>
                <a:latin typeface="Helvetica Neue"/>
                <a:ea typeface="Helvetica Neue"/>
                <a:cs typeface="Helvetica Neue"/>
                <a:sym typeface="Helvetica Neue"/>
              </a:defRPr>
            </a:lvl1pPr>
          </a:lstStyle>
          <a:p>
            <a:pPr/>
            <a:r>
              <a:t>3</a:t>
            </a:r>
          </a:p>
        </p:txBody>
      </p:sp>
      <p:sp>
        <p:nvSpPr>
          <p:cNvPr id="951" name="Connection Line"/>
          <p:cNvSpPr/>
          <p:nvPr/>
        </p:nvSpPr>
        <p:spPr>
          <a:xfrm>
            <a:off x="8168160" y="4549252"/>
            <a:ext cx="2190676" cy="1395055"/>
          </a:xfrm>
          <a:custGeom>
            <a:avLst/>
            <a:gdLst/>
            <a:ahLst/>
            <a:cxnLst>
              <a:cxn ang="0">
                <a:pos x="wd2" y="hd2"/>
              </a:cxn>
              <a:cxn ang="5400000">
                <a:pos x="wd2" y="hd2"/>
              </a:cxn>
              <a:cxn ang="10800000">
                <a:pos x="wd2" y="hd2"/>
              </a:cxn>
              <a:cxn ang="16200000">
                <a:pos x="wd2" y="hd2"/>
              </a:cxn>
            </a:cxnLst>
            <a:rect l="0" t="0" r="r" b="b"/>
            <a:pathLst>
              <a:path w="21600" h="19245" fill="norm" stroke="1" extrusionOk="0">
                <a:moveTo>
                  <a:pt x="0" y="18441"/>
                </a:moveTo>
                <a:cubicBezTo>
                  <a:pt x="10994" y="21600"/>
                  <a:pt x="18194" y="15453"/>
                  <a:pt x="21600" y="0"/>
                </a:cubicBezTo>
              </a:path>
            </a:pathLst>
          </a:custGeom>
          <a:ln w="25400">
            <a:solidFill>
              <a:schemeClr val="accent1"/>
            </a:solidFill>
            <a:custDash>
              <a:ds d="200000" sp="200000"/>
            </a:custDash>
            <a:miter lim="400000"/>
            <a:headEnd type="triangle"/>
          </a:ln>
          <a:effectLst>
            <a:outerShdw sx="100000" sy="100000" kx="0" ky="0" algn="b" rotWithShape="0" blurRad="38100" dist="12700" dir="5400000">
              <a:srgbClr val="000000">
                <a:alpha val="38000"/>
              </a:srgbClr>
            </a:outerShdw>
          </a:effectLst>
        </p:spPr>
        <p:txBody>
          <a:bodyPr/>
          <a:lstStyle/>
          <a:p>
            <a:pPr/>
          </a:p>
        </p:txBody>
      </p:sp>
      <p:sp>
        <p:nvSpPr>
          <p:cNvPr id="950" name="2"/>
          <p:cNvSpPr/>
          <p:nvPr/>
        </p:nvSpPr>
        <p:spPr>
          <a:xfrm>
            <a:off x="9540495" y="5730704"/>
            <a:ext cx="450388" cy="410483"/>
          </a:xfrm>
          <a:prstGeom prst="ellipse">
            <a:avLst/>
          </a:prstGeom>
          <a:solidFill>
            <a:schemeClr val="accent1">
              <a:alpha val="29909"/>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a:solidFill>
                  <a:srgbClr val="FDFFFF"/>
                </a:solidFill>
                <a:latin typeface="Helvetica Neue"/>
                <a:ea typeface="Helvetica Neue"/>
                <a:cs typeface="Helvetica Neue"/>
                <a:sym typeface="Helvetica Neue"/>
              </a:defRPr>
            </a:lvl1pPr>
          </a:lstStyle>
          <a:p>
            <a:pPr/>
            <a:r>
              <a:t>2</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4" name="Search Engine"/>
          <p:cNvSpPr/>
          <p:nvPr/>
        </p:nvSpPr>
        <p:spPr>
          <a:xfrm>
            <a:off x="8360771" y="2370229"/>
            <a:ext cx="1270001" cy="1016770"/>
          </a:xfrm>
          <a:prstGeom prst="rect">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Search Engine</a:t>
            </a:r>
          </a:p>
        </p:txBody>
      </p:sp>
      <p:sp>
        <p:nvSpPr>
          <p:cNvPr id="955" name="Grape"/>
          <p:cNvSpPr/>
          <p:nvPr/>
        </p:nvSpPr>
        <p:spPr>
          <a:xfrm>
            <a:off x="1497962" y="2531409"/>
            <a:ext cx="1270001" cy="585508"/>
          </a:xfrm>
          <a:prstGeom prst="roundRect">
            <a:avLst>
              <a:gd name="adj" fmla="val 32536"/>
            </a:avLst>
          </a:prstGeom>
          <a:solidFill>
            <a:srgbClr val="D1D200"/>
          </a:solidFill>
          <a:ln w="12700">
            <a:miter lim="400000"/>
          </a:ln>
          <a:extLst>
            <a:ext uri="{C572A759-6A51-4108-AA02-DFA0A04FC94B}">
              <ma14:wrappingTextBoxFlag xmlns:ma14="http://schemas.microsoft.com/office/mac/drawingml/2011/main" val="1"/>
            </a:ext>
          </a:extLst>
        </p:spPr>
        <p:txBody>
          <a:bodyPr lIns="0" tIns="0" rIns="0" bIns="0" anchor="ctr"/>
          <a:lstStyle>
            <a:lvl1pPr algn="ctr">
              <a:defRPr b="1" sz="1900">
                <a:solidFill>
                  <a:srgbClr val="FDFFFF"/>
                </a:solidFill>
                <a:latin typeface="Helvetica Neue"/>
                <a:ea typeface="Helvetica Neue"/>
                <a:cs typeface="Helvetica Neue"/>
                <a:sym typeface="Helvetica Neue"/>
              </a:defRPr>
            </a:lvl1pPr>
          </a:lstStyle>
          <a:p>
            <a:pPr/>
            <a:r>
              <a:t>Grape</a:t>
            </a:r>
          </a:p>
        </p:txBody>
      </p:sp>
      <p:sp>
        <p:nvSpPr>
          <p:cNvPr id="956" name="What are we going to do now?"/>
          <p:cNvSpPr txBox="1"/>
          <p:nvPr>
            <p:ph type="title"/>
          </p:nvPr>
        </p:nvSpPr>
        <p:spPr>
          <a:xfrm>
            <a:off x="952496" y="323999"/>
            <a:ext cx="11232001" cy="908051"/>
          </a:xfrm>
          <a:prstGeom prst="rect">
            <a:avLst/>
          </a:prstGeom>
        </p:spPr>
        <p:txBody>
          <a:bodyPr/>
          <a:lstStyle>
            <a:lvl1pPr>
              <a:defRPr b="1">
                <a:latin typeface="Helvetica Neue"/>
                <a:ea typeface="Helvetica Neue"/>
                <a:cs typeface="Helvetica Neue"/>
                <a:sym typeface="Helvetica Neue"/>
              </a:defRPr>
            </a:lvl1pPr>
          </a:lstStyle>
          <a:p>
            <a:pPr/>
            <a:r>
              <a:t>What are we going to do now?</a:t>
            </a:r>
          </a:p>
        </p:txBody>
      </p:sp>
      <p:sp>
        <p:nvSpPr>
          <p:cNvPr id="957" name="Line"/>
          <p:cNvSpPr/>
          <p:nvPr/>
        </p:nvSpPr>
        <p:spPr>
          <a:xfrm>
            <a:off x="2777995" y="2782384"/>
            <a:ext cx="2311903" cy="1566771"/>
          </a:xfrm>
          <a:prstGeom prst="line">
            <a:avLst/>
          </a:prstGeom>
          <a:ln w="25400">
            <a:solidFill>
              <a:schemeClr val="accent1"/>
            </a:solidFill>
            <a:custDash>
              <a:ds d="200000" sp="200000"/>
            </a:custDash>
            <a:miter lim="400000"/>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58" name="Query"/>
          <p:cNvSpPr txBox="1"/>
          <p:nvPr/>
        </p:nvSpPr>
        <p:spPr>
          <a:xfrm>
            <a:off x="3863421" y="3126998"/>
            <a:ext cx="713995"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000000">
                    <a:alpha val="72043"/>
                  </a:srgbClr>
                </a:solidFill>
                <a:latin typeface="Helvetica Neue Medium"/>
                <a:ea typeface="Helvetica Neue Medium"/>
                <a:cs typeface="Helvetica Neue Medium"/>
                <a:sym typeface="Helvetica Neue Medium"/>
              </a:defRPr>
            </a:lvl1pPr>
          </a:lstStyle>
          <a:p>
            <a:pPr/>
            <a:r>
              <a:t>Query</a:t>
            </a:r>
          </a:p>
        </p:txBody>
      </p:sp>
      <p:sp>
        <p:nvSpPr>
          <p:cNvPr id="964" name="Connection Line"/>
          <p:cNvSpPr/>
          <p:nvPr/>
        </p:nvSpPr>
        <p:spPr>
          <a:xfrm>
            <a:off x="2909167" y="1573602"/>
            <a:ext cx="5300239" cy="1332887"/>
          </a:xfrm>
          <a:custGeom>
            <a:avLst/>
            <a:gdLst/>
            <a:ahLst/>
            <a:cxnLst>
              <a:cxn ang="0">
                <a:pos x="wd2" y="hd2"/>
              </a:cxn>
              <a:cxn ang="5400000">
                <a:pos x="wd2" y="hd2"/>
              </a:cxn>
              <a:cxn ang="10800000">
                <a:pos x="wd2" y="hd2"/>
              </a:cxn>
              <a:cxn ang="16200000">
                <a:pos x="wd2" y="hd2"/>
              </a:cxn>
            </a:cxnLst>
            <a:rect l="0" t="0" r="r" b="b"/>
            <a:pathLst>
              <a:path w="21600" h="16225" fill="norm" stroke="1" extrusionOk="0">
                <a:moveTo>
                  <a:pt x="0" y="13767"/>
                </a:moveTo>
                <a:cubicBezTo>
                  <a:pt x="9185" y="-5375"/>
                  <a:pt x="16385" y="-4556"/>
                  <a:pt x="21600" y="16225"/>
                </a:cubicBezTo>
              </a:path>
            </a:pathLst>
          </a:custGeom>
          <a:ln w="25400">
            <a:solidFill>
              <a:schemeClr val="accent1"/>
            </a:solidFill>
            <a:custDash>
              <a:ds d="200000" sp="200000"/>
            </a:custDash>
            <a:miter lim="400000"/>
            <a:headEnd type="triangle"/>
          </a:ln>
          <a:effectLst>
            <a:outerShdw sx="100000" sy="100000" kx="0" ky="0" algn="b" rotWithShape="0" blurRad="38100" dist="20000" dir="5400000">
              <a:srgbClr val="000000">
                <a:alpha val="38000"/>
              </a:srgbClr>
            </a:outerShdw>
          </a:effectLst>
        </p:spPr>
        <p:txBody>
          <a:bodyPr/>
          <a:lstStyle/>
          <a:p>
            <a:pPr/>
          </a:p>
        </p:txBody>
      </p:sp>
      <p:sp>
        <p:nvSpPr>
          <p:cNvPr id="960" name="Brain Front"/>
          <p:cNvSpPr/>
          <p:nvPr/>
        </p:nvSpPr>
        <p:spPr>
          <a:xfrm>
            <a:off x="5186685" y="4160170"/>
            <a:ext cx="1375836" cy="1142558"/>
          </a:xfrm>
          <a:custGeom>
            <a:avLst/>
            <a:gdLst/>
            <a:ahLst/>
            <a:cxnLst>
              <a:cxn ang="0">
                <a:pos x="wd2" y="hd2"/>
              </a:cxn>
              <a:cxn ang="5400000">
                <a:pos x="wd2" y="hd2"/>
              </a:cxn>
              <a:cxn ang="10800000">
                <a:pos x="wd2" y="hd2"/>
              </a:cxn>
              <a:cxn ang="16200000">
                <a:pos x="wd2" y="hd2"/>
              </a:cxn>
            </a:cxnLst>
            <a:rect l="0" t="0" r="r" b="b"/>
            <a:pathLst>
              <a:path w="21600" h="21596" fill="norm" stroke="1"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2"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899"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p:spPr>
        <p:txBody>
          <a:bodyPr lIns="0" tIns="0" rIns="0" bIns="0"/>
          <a:lstStyle/>
          <a:p>
            <a:pPr/>
          </a:p>
        </p:txBody>
      </p:sp>
      <p:sp>
        <p:nvSpPr>
          <p:cNvPr id="961" name="Line"/>
          <p:cNvSpPr/>
          <p:nvPr/>
        </p:nvSpPr>
        <p:spPr>
          <a:xfrm flipV="1">
            <a:off x="6668288" y="3515729"/>
            <a:ext cx="1715266" cy="115747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962" name="Grape I would like rentals close to vineyards"/>
          <p:cNvSpPr txBox="1"/>
          <p:nvPr/>
        </p:nvSpPr>
        <p:spPr>
          <a:xfrm>
            <a:off x="7434215" y="4169734"/>
            <a:ext cx="4125073" cy="939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2000">
                <a:solidFill>
                  <a:srgbClr val="000000">
                    <a:alpha val="72043"/>
                  </a:srgbClr>
                </a:solidFill>
                <a:latin typeface="Helvetica Neue Medium"/>
                <a:ea typeface="Helvetica Neue Medium"/>
                <a:cs typeface="Helvetica Neue Medium"/>
                <a:sym typeface="Helvetica Neue Medium"/>
              </a:defRPr>
            </a:pPr>
            <a:r>
              <a:rPr>
                <a:solidFill>
                  <a:srgbClr val="D1D200"/>
                </a:solidFill>
              </a:rPr>
              <a:t>Grape</a:t>
            </a:r>
            <a:r>
              <a:t> </a:t>
            </a:r>
            <a:r>
              <a:rPr>
                <a:solidFill>
                  <a:srgbClr val="3CACFF"/>
                </a:solidFill>
              </a:rPr>
              <a:t>I would like rentals close to vineyards</a:t>
            </a:r>
            <a:endParaRPr>
              <a:latin typeface="Courier"/>
              <a:ea typeface="Courier"/>
              <a:cs typeface="Courier"/>
              <a:sym typeface="Courier"/>
            </a:endParaRPr>
          </a:p>
        </p:txBody>
      </p:sp>
      <p:sp>
        <p:nvSpPr>
          <p:cNvPr id="963" name="Alternative Queries simplifies the task for the user, the whole phrase is created by the NN"/>
          <p:cNvSpPr/>
          <p:nvPr/>
        </p:nvSpPr>
        <p:spPr>
          <a:xfrm>
            <a:off x="1809283" y="5572188"/>
            <a:ext cx="8573434"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Alternative Queries simplifies the task for the user, the whole phrase is created by the NN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958"/>
                                        </p:tgtEl>
                                        <p:attrNameLst>
                                          <p:attrName>style.visibility</p:attrName>
                                        </p:attrNameLst>
                                      </p:cBhvr>
                                      <p:to>
                                        <p:strVal val="visible"/>
                                      </p:to>
                                    </p:set>
                                    <p:animEffect filter="wipe(left)" transition="in">
                                      <p:cBhvr>
                                        <p:cTn id="7" dur="1000"/>
                                        <p:tgtEl>
                                          <p:spTgt spid="958"/>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957"/>
                                        </p:tgtEl>
                                        <p:attrNameLst>
                                          <p:attrName>style.visibility</p:attrName>
                                        </p:attrNameLst>
                                      </p:cBhvr>
                                      <p:to>
                                        <p:strVal val="visible"/>
                                      </p:to>
                                    </p:set>
                                    <p:animEffect filter="wipe(left)" transition="in">
                                      <p:cBhvr>
                                        <p:cTn id="11" dur="1000"/>
                                        <p:tgtEl>
                                          <p:spTgt spid="95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961"/>
                                        </p:tgtEl>
                                        <p:attrNameLst>
                                          <p:attrName>style.visibility</p:attrName>
                                        </p:attrNameLst>
                                      </p:cBhvr>
                                      <p:to>
                                        <p:strVal val="visible"/>
                                      </p:to>
                                    </p:set>
                                    <p:animEffect filter="wipe(left)" transition="in">
                                      <p:cBhvr>
                                        <p:cTn id="16" dur="1000"/>
                                        <p:tgtEl>
                                          <p:spTgt spid="961"/>
                                        </p:tgtEl>
                                      </p:cBhvr>
                                    </p:animEffect>
                                  </p:childTnLst>
                                </p:cTn>
                              </p:par>
                            </p:childTnLst>
                          </p:cTn>
                        </p:par>
                        <p:par>
                          <p:cTn id="17" fill="hold">
                            <p:stCondLst>
                              <p:cond delay="1000"/>
                            </p:stCondLst>
                            <p:childTnLst>
                              <p:par>
                                <p:cTn id="18" presetClass="entr" nodeType="afterEffect" presetSubtype="8" presetID="22" grpId="4" fill="hold">
                                  <p:stCondLst>
                                    <p:cond delay="0"/>
                                  </p:stCondLst>
                                  <p:iterate type="el" backwards="0">
                                    <p:tmAbs val="0"/>
                                  </p:iterate>
                                  <p:childTnLst>
                                    <p:set>
                                      <p:cBhvr>
                                        <p:cTn id="19" fill="hold"/>
                                        <p:tgtEl>
                                          <p:spTgt spid="962"/>
                                        </p:tgtEl>
                                        <p:attrNameLst>
                                          <p:attrName>style.visibility</p:attrName>
                                        </p:attrNameLst>
                                      </p:cBhvr>
                                      <p:to>
                                        <p:strVal val="visible"/>
                                      </p:to>
                                    </p:set>
                                    <p:animEffect filter="wipe(left)" transition="in">
                                      <p:cBhvr>
                                        <p:cTn id="20" dur="1000"/>
                                        <p:tgtEl>
                                          <p:spTgt spid="962"/>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2" grpId="5" fill="hold">
                                  <p:stCondLst>
                                    <p:cond delay="0"/>
                                  </p:stCondLst>
                                  <p:iterate type="el" backwards="0">
                                    <p:tmAbs val="0"/>
                                  </p:iterate>
                                  <p:childTnLst>
                                    <p:set>
                                      <p:cBhvr>
                                        <p:cTn id="24" fill="hold"/>
                                        <p:tgtEl>
                                          <p:spTgt spid="964"/>
                                        </p:tgtEl>
                                        <p:attrNameLst>
                                          <p:attrName>style.visibility</p:attrName>
                                        </p:attrNameLst>
                                      </p:cBhvr>
                                      <p:to>
                                        <p:strVal val="visible"/>
                                      </p:to>
                                    </p:set>
                                    <p:animEffect filter="wipe(right)" transition="in">
                                      <p:cBhvr>
                                        <p:cTn id="25" dur="1000"/>
                                        <p:tgtEl>
                                          <p:spTgt spid="964"/>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4" presetID="2" grpId="6" fill="hold">
                                  <p:stCondLst>
                                    <p:cond delay="0"/>
                                  </p:stCondLst>
                                  <p:iterate type="el" backwards="0">
                                    <p:tmAbs val="0"/>
                                  </p:iterate>
                                  <p:childTnLst>
                                    <p:set>
                                      <p:cBhvr>
                                        <p:cTn id="29" fill="hold"/>
                                        <p:tgtEl>
                                          <p:spTgt spid="963"/>
                                        </p:tgtEl>
                                        <p:attrNameLst>
                                          <p:attrName>style.visibility</p:attrName>
                                        </p:attrNameLst>
                                      </p:cBhvr>
                                      <p:to>
                                        <p:strVal val="visible"/>
                                      </p:to>
                                    </p:set>
                                    <p:anim calcmode="lin" valueType="num">
                                      <p:cBhvr>
                                        <p:cTn id="30" dur="1000" fill="hold"/>
                                        <p:tgtEl>
                                          <p:spTgt spid="963"/>
                                        </p:tgtEl>
                                        <p:attrNameLst>
                                          <p:attrName>ppt_x</p:attrName>
                                        </p:attrNameLst>
                                      </p:cBhvr>
                                      <p:tavLst>
                                        <p:tav tm="0">
                                          <p:val>
                                            <p:strVal val="#ppt_x"/>
                                          </p:val>
                                        </p:tav>
                                        <p:tav tm="100000">
                                          <p:val>
                                            <p:strVal val="#ppt_x"/>
                                          </p:val>
                                        </p:tav>
                                      </p:tavLst>
                                    </p:anim>
                                    <p:anim calcmode="lin" valueType="num">
                                      <p:cBhvr>
                                        <p:cTn id="31" dur="1000" fill="hold"/>
                                        <p:tgtEl>
                                          <p:spTgt spid="9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7" grpId="2"/>
      <p:bldP build="whole" bldLvl="1" animBg="1" rev="0" advAuto="0" spid="964" grpId="5"/>
      <p:bldP build="whole" bldLvl="1" animBg="1" rev="0" advAuto="0" spid="963" grpId="6"/>
      <p:bldP build="whole" bldLvl="1" animBg="1" rev="0" advAuto="0" spid="961" grpId="3"/>
      <p:bldP build="whole" bldLvl="1" animBg="1" rev="0" advAuto="0" spid="958" grpId="1"/>
      <p:bldP build="whole" bldLvl="1" animBg="1" rev="0" advAuto="0" spid="962" grpId="4"/>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6" name="How do we generate text?"/>
          <p:cNvSpPr txBox="1"/>
          <p:nvPr>
            <p:ph type="title"/>
          </p:nvPr>
        </p:nvSpPr>
        <p:spPr>
          <a:prstGeom prst="rect">
            <a:avLst/>
          </a:prstGeom>
        </p:spPr>
        <p:txBody>
          <a:bodyPr/>
          <a:lstStyle/>
          <a:p>
            <a:pPr/>
            <a:r>
              <a:t>How do we generate text?</a:t>
            </a:r>
          </a:p>
        </p:txBody>
      </p:sp>
      <p:sp>
        <p:nvSpPr>
          <p:cNvPr id="9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68" name="Image" descr="Image"/>
          <p:cNvPicPr>
            <a:picLocks noChangeAspect="1"/>
          </p:cNvPicPr>
          <p:nvPr/>
        </p:nvPicPr>
        <p:blipFill>
          <a:blip r:embed="rId2">
            <a:extLst/>
          </a:blip>
          <a:stretch>
            <a:fillRect/>
          </a:stretch>
        </p:blipFill>
        <p:spPr>
          <a:xfrm>
            <a:off x="2004737" y="1320394"/>
            <a:ext cx="8182526" cy="5095386"/>
          </a:xfrm>
          <a:prstGeom prst="rect">
            <a:avLst/>
          </a:prstGeom>
          <a:ln w="12700">
            <a:miter lim="400000"/>
          </a:ln>
        </p:spPr>
      </p:pic>
      <p:sp>
        <p:nvSpPr>
          <p:cNvPr id="969" name="Rectangle"/>
          <p:cNvSpPr/>
          <p:nvPr/>
        </p:nvSpPr>
        <p:spPr>
          <a:xfrm>
            <a:off x="3672395" y="3233086"/>
            <a:ext cx="1415952" cy="1270001"/>
          </a:xfrm>
          <a:prstGeom prst="rect">
            <a:avLst/>
          </a:prstGeom>
          <a:solidFill>
            <a:srgbClr val="FFFFFF"/>
          </a:solidFill>
          <a:ln w="3175">
            <a:miter lim="400000"/>
          </a:ln>
        </p:spPr>
        <p:txBody>
          <a:bodyPr lIns="0" tIns="0" rIns="0" bIns="0"/>
          <a:lstStyle/>
          <a:p>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1" name="How do we generate text?"/>
          <p:cNvSpPr txBox="1"/>
          <p:nvPr>
            <p:ph type="title"/>
          </p:nvPr>
        </p:nvSpPr>
        <p:spPr>
          <a:prstGeom prst="rect">
            <a:avLst/>
          </a:prstGeom>
        </p:spPr>
        <p:txBody>
          <a:bodyPr/>
          <a:lstStyle/>
          <a:p>
            <a:pPr/>
            <a:r>
              <a:t>How do we generate text?</a:t>
            </a:r>
          </a:p>
        </p:txBody>
      </p:sp>
      <p:sp>
        <p:nvSpPr>
          <p:cNvPr id="9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3" name="Rectangle"/>
          <p:cNvSpPr/>
          <p:nvPr/>
        </p:nvSpPr>
        <p:spPr>
          <a:xfrm>
            <a:off x="3672395" y="3233086"/>
            <a:ext cx="1415952" cy="1270001"/>
          </a:xfrm>
          <a:prstGeom prst="rect">
            <a:avLst/>
          </a:prstGeom>
          <a:solidFill>
            <a:srgbClr val="FFFFFF"/>
          </a:solidFill>
          <a:ln w="3175">
            <a:miter lim="400000"/>
          </a:ln>
        </p:spPr>
        <p:txBody>
          <a:bodyPr lIns="0" tIns="0" rIns="0" bIns="0"/>
          <a:lstStyle/>
          <a:p>
            <a:pPr/>
          </a:p>
        </p:txBody>
      </p:sp>
      <p:pic>
        <p:nvPicPr>
          <p:cNvPr id="974" name="Image" descr="Image"/>
          <p:cNvPicPr>
            <a:picLocks noChangeAspect="1"/>
          </p:cNvPicPr>
          <p:nvPr/>
        </p:nvPicPr>
        <p:blipFill>
          <a:blip r:embed="rId2">
            <a:extLst/>
          </a:blip>
          <a:stretch>
            <a:fillRect/>
          </a:stretch>
        </p:blipFill>
        <p:spPr>
          <a:xfrm>
            <a:off x="700560" y="1597560"/>
            <a:ext cx="10790880" cy="366288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6" name="If we used a normal NN, we would need a window of fixed size to predict the next character/word…"/>
          <p:cNvSpPr txBox="1"/>
          <p:nvPr>
            <p:ph type="body" sz="half" idx="1"/>
          </p:nvPr>
        </p:nvSpPr>
        <p:spPr>
          <a:prstGeom prst="rect">
            <a:avLst/>
          </a:prstGeom>
        </p:spPr>
        <p:txBody>
          <a:bodyPr/>
          <a:lstStyle/>
          <a:p>
            <a:pPr/>
            <a:r>
              <a:t>If we used a normal NN, we would need a window of fixed size to predict the next character/word</a:t>
            </a:r>
          </a:p>
          <a:p>
            <a:pPr/>
            <a:r>
              <a:t>But in text, sometimes the core meaning comes at the end, however long it is the sequence.</a:t>
            </a:r>
          </a:p>
          <a:p>
            <a:pPr lvl="1" marL="896352" indent="-324852">
              <a:buSzPts val="1800"/>
              <a:defRPr i="1" sz="1800">
                <a:latin typeface="Helvetica Neue"/>
                <a:ea typeface="Helvetica Neue"/>
                <a:cs typeface="Helvetica Neue"/>
                <a:sym typeface="Helvetica Neue"/>
              </a:defRPr>
            </a:pPr>
            <a:r>
              <a:t>“Hospitals are sued by 7 foot doctors”</a:t>
            </a:r>
          </a:p>
          <a:p>
            <a:pPr lvl="1" marL="896352" indent="-324852">
              <a:buSzPts val="1800"/>
              <a:defRPr i="1" sz="1800">
                <a:latin typeface="Helvetica Neue"/>
                <a:ea typeface="Helvetica Neue"/>
                <a:cs typeface="Helvetica Neue"/>
                <a:sym typeface="Helvetica Neue"/>
              </a:defRPr>
            </a:pPr>
            <a:r>
              <a:t>Local high school dropouts cut in half</a:t>
            </a:r>
          </a:p>
          <a:p>
            <a:pPr marL="385762" indent="-271462">
              <a:defRPr>
                <a:latin typeface="Helvetica Neue Medium"/>
                <a:ea typeface="Helvetica Neue Medium"/>
                <a:cs typeface="Helvetica Neue Medium"/>
                <a:sym typeface="Helvetica Neue Medium"/>
              </a:defRPr>
            </a:pPr>
            <a:r>
              <a:t>These problems are and for normal NN because they cannot remember!</a:t>
            </a:r>
          </a:p>
        </p:txBody>
      </p:sp>
      <p:sp>
        <p:nvSpPr>
          <p:cNvPr id="9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8" name="Problems"/>
          <p:cNvSpPr txBox="1"/>
          <p:nvPr>
            <p:ph type="title"/>
          </p:nvPr>
        </p:nvSpPr>
        <p:spPr>
          <a:prstGeom prst="rect">
            <a:avLst/>
          </a:prstGeom>
        </p:spPr>
        <p:txBody>
          <a:bodyPr/>
          <a:lstStyle/>
          <a:p>
            <a:pPr/>
            <a:r>
              <a:t>Problems</a:t>
            </a:r>
          </a:p>
        </p:txBody>
      </p:sp>
      <p:pic>
        <p:nvPicPr>
          <p:cNvPr id="979" name="Image" descr="Image"/>
          <p:cNvPicPr>
            <a:picLocks noChangeAspect="1"/>
          </p:cNvPicPr>
          <p:nvPr/>
        </p:nvPicPr>
        <p:blipFill>
          <a:blip r:embed="rId2">
            <a:extLst/>
          </a:blip>
          <a:stretch>
            <a:fillRect/>
          </a:stretch>
        </p:blipFill>
        <p:spPr>
          <a:xfrm>
            <a:off x="7693128" y="2203450"/>
            <a:ext cx="2794001" cy="24511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7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976">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976">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97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97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976" grpId="1"/>
    </p:bld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1" name="Character level text generation “passing memory”"/>
          <p:cNvSpPr txBox="1"/>
          <p:nvPr>
            <p:ph type="title"/>
          </p:nvPr>
        </p:nvSpPr>
        <p:spPr>
          <a:prstGeom prst="rect">
            <a:avLst/>
          </a:prstGeom>
        </p:spPr>
        <p:txBody>
          <a:bodyPr/>
          <a:lstStyle/>
          <a:p>
            <a:pPr/>
            <a:r>
              <a:t>Character level text generation “passing memory”</a:t>
            </a:r>
          </a:p>
        </p:txBody>
      </p:sp>
      <p:sp>
        <p:nvSpPr>
          <p:cNvPr id="9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83" name="Image" descr="Image"/>
          <p:cNvPicPr>
            <a:picLocks noChangeAspect="1"/>
          </p:cNvPicPr>
          <p:nvPr/>
        </p:nvPicPr>
        <p:blipFill>
          <a:blip r:embed="rId2">
            <a:extLst/>
          </a:blip>
          <a:stretch>
            <a:fillRect/>
          </a:stretch>
        </p:blipFill>
        <p:spPr>
          <a:xfrm>
            <a:off x="596900" y="1460012"/>
            <a:ext cx="10998200" cy="4191001"/>
          </a:xfrm>
          <a:prstGeom prst="rect">
            <a:avLst/>
          </a:prstGeom>
          <a:ln w="12700">
            <a:miter lim="400000"/>
          </a:ln>
        </p:spPr>
      </p:pic>
      <p:sp>
        <p:nvSpPr>
          <p:cNvPr id="984" name="The “key” is to pass the state as input to remember"/>
          <p:cNvSpPr/>
          <p:nvPr/>
        </p:nvSpPr>
        <p:spPr>
          <a:xfrm>
            <a:off x="1809283" y="5572188"/>
            <a:ext cx="8573434"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The “key” is to pass the state as input to remember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84"/>
                                        </p:tgtEl>
                                        <p:attrNameLst>
                                          <p:attrName>style.visibility</p:attrName>
                                        </p:attrNameLst>
                                      </p:cBhvr>
                                      <p:to>
                                        <p:strVal val="visible"/>
                                      </p:to>
                                    </p:set>
                                    <p:anim calcmode="lin" valueType="num">
                                      <p:cBhvr>
                                        <p:cTn id="7" dur="1000" fill="hold"/>
                                        <p:tgtEl>
                                          <p:spTgt spid="984"/>
                                        </p:tgtEl>
                                        <p:attrNameLst>
                                          <p:attrName>ppt_x</p:attrName>
                                        </p:attrNameLst>
                                      </p:cBhvr>
                                      <p:tavLst>
                                        <p:tav tm="0">
                                          <p:val>
                                            <p:strVal val="#ppt_x"/>
                                          </p:val>
                                        </p:tav>
                                        <p:tav tm="100000">
                                          <p:val>
                                            <p:strVal val="#ppt_x"/>
                                          </p:val>
                                        </p:tav>
                                      </p:tavLst>
                                    </p:anim>
                                    <p:anim calcmode="lin" valueType="num">
                                      <p:cBhvr>
                                        <p:cTn id="8" dur="1000" fill="hold"/>
                                        <p:tgtEl>
                                          <p:spTgt spid="9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4" grpId="1"/>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6" name="Recursive Neural Networks"/>
          <p:cNvSpPr txBox="1"/>
          <p:nvPr>
            <p:ph type="title"/>
          </p:nvPr>
        </p:nvSpPr>
        <p:spPr>
          <a:prstGeom prst="rect">
            <a:avLst/>
          </a:prstGeom>
        </p:spPr>
        <p:txBody>
          <a:bodyPr/>
          <a:lstStyle/>
          <a:p>
            <a:pPr/>
            <a:r>
              <a:t>Recursive Neural Networks</a:t>
            </a:r>
          </a:p>
        </p:txBody>
      </p:sp>
      <p:sp>
        <p:nvSpPr>
          <p:cNvPr id="9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8" name="X23"/>
          <p:cNvSpPr/>
          <p:nvPr/>
        </p:nvSpPr>
        <p:spPr>
          <a:xfrm>
            <a:off x="6467695" y="4393377"/>
            <a:ext cx="729481" cy="684551"/>
          </a:xfrm>
          <a:prstGeom prst="ellipse">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lstStyle/>
          <a:p>
            <a:pPr>
              <a:defRPr baseline="-5999"/>
            </a:pPr>
            <a:r>
              <a:rPr baseline="0"/>
              <a:t>X</a:t>
            </a:r>
            <a:r>
              <a:t>2</a:t>
            </a:r>
            <a:r>
              <a:rPr baseline="31999"/>
              <a:t>3</a:t>
            </a:r>
          </a:p>
        </p:txBody>
      </p:sp>
      <p:sp>
        <p:nvSpPr>
          <p:cNvPr id="989" name="X21"/>
          <p:cNvSpPr/>
          <p:nvPr/>
        </p:nvSpPr>
        <p:spPr>
          <a:xfrm>
            <a:off x="6467695" y="1780072"/>
            <a:ext cx="729481" cy="684551"/>
          </a:xfrm>
          <a:prstGeom prst="ellipse">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lstStyle/>
          <a:p>
            <a:pPr>
              <a:defRPr baseline="-5999"/>
            </a:pPr>
            <a:r>
              <a:rPr baseline="0"/>
              <a:t>X</a:t>
            </a:r>
            <a:r>
              <a:t>2</a:t>
            </a:r>
            <a:r>
              <a:rPr baseline="31999"/>
              <a:t>1</a:t>
            </a:r>
          </a:p>
        </p:txBody>
      </p:sp>
      <p:sp>
        <p:nvSpPr>
          <p:cNvPr id="990" name="X22"/>
          <p:cNvSpPr/>
          <p:nvPr/>
        </p:nvSpPr>
        <p:spPr>
          <a:xfrm>
            <a:off x="6467695" y="3086724"/>
            <a:ext cx="729481" cy="684552"/>
          </a:xfrm>
          <a:prstGeom prst="ellipse">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lstStyle/>
          <a:p>
            <a:pPr>
              <a:defRPr baseline="-5999"/>
            </a:pPr>
            <a:r>
              <a:rPr baseline="0"/>
              <a:t>X</a:t>
            </a:r>
            <a:r>
              <a:t>2</a:t>
            </a:r>
            <a:r>
              <a:rPr baseline="31999"/>
              <a:t>2</a:t>
            </a:r>
          </a:p>
        </p:txBody>
      </p:sp>
      <p:sp>
        <p:nvSpPr>
          <p:cNvPr id="991" name="Y       O     U"/>
          <p:cNvSpPr txBox="1"/>
          <p:nvPr/>
        </p:nvSpPr>
        <p:spPr>
          <a:xfrm>
            <a:off x="739597" y="3717132"/>
            <a:ext cx="1325779" cy="2854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atin typeface="Helvetica Neue Medium"/>
                <a:ea typeface="Helvetica Neue Medium"/>
                <a:cs typeface="Helvetica Neue Medium"/>
                <a:sym typeface="Helvetica Neue Medium"/>
              </a:defRPr>
            </a:lvl1pPr>
          </a:lstStyle>
          <a:p>
            <a:pPr/>
            <a:r>
              <a:t>Y       O     U </a:t>
            </a:r>
          </a:p>
        </p:txBody>
      </p:sp>
      <p:sp>
        <p:nvSpPr>
          <p:cNvPr id="992" name="[1,0,0,0]"/>
          <p:cNvSpPr txBox="1"/>
          <p:nvPr/>
        </p:nvSpPr>
        <p:spPr>
          <a:xfrm>
            <a:off x="4007494" y="2325843"/>
            <a:ext cx="65522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[1,0,0,0]</a:t>
            </a:r>
          </a:p>
        </p:txBody>
      </p:sp>
      <p:sp>
        <p:nvSpPr>
          <p:cNvPr id="993" name="[0,1,0,0]"/>
          <p:cNvSpPr txBox="1"/>
          <p:nvPr/>
        </p:nvSpPr>
        <p:spPr>
          <a:xfrm>
            <a:off x="4047787" y="3314004"/>
            <a:ext cx="65522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[0,1,0,0]</a:t>
            </a:r>
          </a:p>
        </p:txBody>
      </p:sp>
      <p:sp>
        <p:nvSpPr>
          <p:cNvPr id="994" name="[0,0,1,0]"/>
          <p:cNvSpPr txBox="1"/>
          <p:nvPr/>
        </p:nvSpPr>
        <p:spPr>
          <a:xfrm>
            <a:off x="4007494" y="4463159"/>
            <a:ext cx="65522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[0,0,1,0]</a:t>
            </a:r>
          </a:p>
        </p:txBody>
      </p:sp>
      <p:sp>
        <p:nvSpPr>
          <p:cNvPr id="995" name="Line"/>
          <p:cNvSpPr/>
          <p:nvPr/>
        </p:nvSpPr>
        <p:spPr>
          <a:xfrm flipV="1">
            <a:off x="1006525" y="2431435"/>
            <a:ext cx="2903774" cy="1180222"/>
          </a:xfrm>
          <a:prstGeom prst="line">
            <a:avLst/>
          </a:prstGeom>
          <a:ln w="25400">
            <a:solidFill>
              <a:schemeClr val="accent1"/>
            </a:solidFill>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18" name="Connection Line"/>
          <p:cNvSpPr/>
          <p:nvPr/>
        </p:nvSpPr>
        <p:spPr>
          <a:xfrm>
            <a:off x="1545210" y="3289892"/>
            <a:ext cx="2411207" cy="374950"/>
          </a:xfrm>
          <a:custGeom>
            <a:avLst/>
            <a:gdLst/>
            <a:ahLst/>
            <a:cxnLst>
              <a:cxn ang="0">
                <a:pos x="wd2" y="hd2"/>
              </a:cxn>
              <a:cxn ang="5400000">
                <a:pos x="wd2" y="hd2"/>
              </a:cxn>
              <a:cxn ang="10800000">
                <a:pos x="wd2" y="hd2"/>
              </a:cxn>
              <a:cxn ang="16200000">
                <a:pos x="wd2" y="hd2"/>
              </a:cxn>
            </a:cxnLst>
            <a:rect l="0" t="0" r="r" b="b"/>
            <a:pathLst>
              <a:path w="21600" h="16906" fill="norm" stroke="1" extrusionOk="0">
                <a:moveTo>
                  <a:pt x="0" y="16906"/>
                </a:moveTo>
                <a:cubicBezTo>
                  <a:pt x="8262" y="-1030"/>
                  <a:pt x="15462" y="-4694"/>
                  <a:pt x="21600" y="5913"/>
                </a:cubicBezTo>
              </a:path>
            </a:pathLst>
          </a:custGeom>
          <a:ln w="25400">
            <a:solidFill>
              <a:schemeClr val="accent1"/>
            </a:solidFill>
            <a:tailEnd type="triangle"/>
          </a:ln>
          <a:effectLst>
            <a:outerShdw sx="100000" sy="100000" kx="0" ky="0" algn="b" rotWithShape="0" blurRad="38100" dist="12700" dir="5400000">
              <a:srgbClr val="000000">
                <a:alpha val="38000"/>
              </a:srgbClr>
            </a:outerShdw>
          </a:effectLst>
        </p:spPr>
        <p:txBody>
          <a:bodyPr/>
          <a:lstStyle/>
          <a:p>
            <a:pPr/>
          </a:p>
        </p:txBody>
      </p:sp>
      <p:sp>
        <p:nvSpPr>
          <p:cNvPr id="1019" name="Connection Line"/>
          <p:cNvSpPr/>
          <p:nvPr/>
        </p:nvSpPr>
        <p:spPr>
          <a:xfrm>
            <a:off x="1987710" y="4038989"/>
            <a:ext cx="1980439" cy="641772"/>
          </a:xfrm>
          <a:custGeom>
            <a:avLst/>
            <a:gdLst/>
            <a:ahLst/>
            <a:cxnLst>
              <a:cxn ang="0">
                <a:pos x="wd2" y="hd2"/>
              </a:cxn>
              <a:cxn ang="5400000">
                <a:pos x="wd2" y="hd2"/>
              </a:cxn>
              <a:cxn ang="10800000">
                <a:pos x="wd2" y="hd2"/>
              </a:cxn>
              <a:cxn ang="16200000">
                <a:pos x="wd2" y="hd2"/>
              </a:cxn>
            </a:cxnLst>
            <a:rect l="0" t="0" r="r" b="b"/>
            <a:pathLst>
              <a:path w="21600" h="17545" fill="norm" stroke="1" extrusionOk="0">
                <a:moveTo>
                  <a:pt x="0" y="0"/>
                </a:moveTo>
                <a:cubicBezTo>
                  <a:pt x="6328" y="16916"/>
                  <a:pt x="13528" y="21600"/>
                  <a:pt x="21600" y="14051"/>
                </a:cubicBezTo>
              </a:path>
            </a:pathLst>
          </a:custGeom>
          <a:ln w="25400">
            <a:solidFill>
              <a:schemeClr val="accent1"/>
            </a:solidFill>
            <a:tailEnd type="triangle"/>
          </a:ln>
          <a:effectLst>
            <a:outerShdw sx="100000" sy="100000" kx="0" ky="0" algn="b" rotWithShape="0" blurRad="38100" dist="12700" dir="5400000">
              <a:srgbClr val="000000">
                <a:alpha val="38000"/>
              </a:srgbClr>
            </a:outerShdw>
          </a:effectLst>
        </p:spPr>
        <p:txBody>
          <a:bodyPr/>
          <a:lstStyle/>
          <a:p>
            <a:pPr/>
          </a:p>
        </p:txBody>
      </p:sp>
      <p:sp>
        <p:nvSpPr>
          <p:cNvPr id="998" name="Line"/>
          <p:cNvSpPr/>
          <p:nvPr/>
        </p:nvSpPr>
        <p:spPr>
          <a:xfrm flipV="1">
            <a:off x="4647513" y="2185559"/>
            <a:ext cx="1750707" cy="262215"/>
          </a:xfrm>
          <a:prstGeom prst="line">
            <a:avLst/>
          </a:prstGeom>
          <a:ln w="12700">
            <a:solidFill>
              <a:schemeClr val="accent1"/>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999" name="Line"/>
          <p:cNvSpPr/>
          <p:nvPr/>
        </p:nvSpPr>
        <p:spPr>
          <a:xfrm>
            <a:off x="4647513" y="2583929"/>
            <a:ext cx="1752151" cy="697379"/>
          </a:xfrm>
          <a:prstGeom prst="line">
            <a:avLst/>
          </a:prstGeom>
          <a:ln w="12700">
            <a:solidFill>
              <a:schemeClr val="accent1"/>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00" name="Line"/>
          <p:cNvSpPr/>
          <p:nvPr/>
        </p:nvSpPr>
        <p:spPr>
          <a:xfrm>
            <a:off x="4515015" y="2722734"/>
            <a:ext cx="1917135" cy="1917135"/>
          </a:xfrm>
          <a:prstGeom prst="line">
            <a:avLst/>
          </a:prstGeom>
          <a:ln w="12700">
            <a:solidFill>
              <a:schemeClr val="accent1"/>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01" name="Line"/>
          <p:cNvSpPr/>
          <p:nvPr/>
        </p:nvSpPr>
        <p:spPr>
          <a:xfrm flipV="1">
            <a:off x="4647513" y="2307397"/>
            <a:ext cx="1753261" cy="1246462"/>
          </a:xfrm>
          <a:prstGeom prst="line">
            <a:avLst/>
          </a:prstGeom>
          <a:ln w="12700">
            <a:solidFill>
              <a:srgbClr val="9BC850"/>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02" name="Line"/>
          <p:cNvSpPr/>
          <p:nvPr/>
        </p:nvSpPr>
        <p:spPr>
          <a:xfrm flipV="1">
            <a:off x="4672175" y="3440076"/>
            <a:ext cx="1598967" cy="160867"/>
          </a:xfrm>
          <a:prstGeom prst="line">
            <a:avLst/>
          </a:prstGeom>
          <a:ln w="12700">
            <a:solidFill>
              <a:srgbClr val="9BC850"/>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03" name="Line"/>
          <p:cNvSpPr/>
          <p:nvPr/>
        </p:nvSpPr>
        <p:spPr>
          <a:xfrm>
            <a:off x="4575854" y="3622556"/>
            <a:ext cx="1794125" cy="1008007"/>
          </a:xfrm>
          <a:prstGeom prst="line">
            <a:avLst/>
          </a:prstGeom>
          <a:ln w="12700">
            <a:solidFill>
              <a:srgbClr val="9BC850"/>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04" name="Line"/>
          <p:cNvSpPr/>
          <p:nvPr/>
        </p:nvSpPr>
        <p:spPr>
          <a:xfrm flipV="1">
            <a:off x="4704775" y="3711282"/>
            <a:ext cx="1812082" cy="821239"/>
          </a:xfrm>
          <a:prstGeom prst="line">
            <a:avLst/>
          </a:prstGeom>
          <a:ln w="12700">
            <a:solidFill>
              <a:srgbClr val="F15B2A"/>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05" name="Line"/>
          <p:cNvSpPr/>
          <p:nvPr/>
        </p:nvSpPr>
        <p:spPr>
          <a:xfrm>
            <a:off x="4729592" y="4660375"/>
            <a:ext cx="1484122" cy="160712"/>
          </a:xfrm>
          <a:prstGeom prst="line">
            <a:avLst/>
          </a:prstGeom>
          <a:ln w="12700">
            <a:solidFill>
              <a:srgbClr val="F15B2A"/>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06" name="Line"/>
          <p:cNvSpPr/>
          <p:nvPr/>
        </p:nvSpPr>
        <p:spPr>
          <a:xfrm flipV="1">
            <a:off x="4716571" y="2567109"/>
            <a:ext cx="1651060" cy="1878673"/>
          </a:xfrm>
          <a:prstGeom prst="line">
            <a:avLst/>
          </a:prstGeom>
          <a:ln w="12700">
            <a:solidFill>
              <a:srgbClr val="F15B2A"/>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07" name="Y1"/>
          <p:cNvSpPr/>
          <p:nvPr/>
        </p:nvSpPr>
        <p:spPr>
          <a:xfrm>
            <a:off x="8144473" y="3070420"/>
            <a:ext cx="729481" cy="684552"/>
          </a:xfrm>
          <a:prstGeom prst="ellipse">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0" tIns="0" rIns="0" bIns="0"/>
          <a:lstStyle/>
          <a:p>
            <a:pPr>
              <a:defRPr baseline="-5999"/>
            </a:pPr>
            <a:r>
              <a:rPr baseline="0"/>
              <a:t>Y</a:t>
            </a:r>
            <a:r>
              <a:rPr baseline="31999"/>
              <a:t>1</a:t>
            </a:r>
          </a:p>
        </p:txBody>
      </p:sp>
      <p:sp>
        <p:nvSpPr>
          <p:cNvPr id="1008" name="Line"/>
          <p:cNvSpPr/>
          <p:nvPr/>
        </p:nvSpPr>
        <p:spPr>
          <a:xfrm>
            <a:off x="7209878" y="2121436"/>
            <a:ext cx="990982" cy="990982"/>
          </a:xfrm>
          <a:prstGeom prst="line">
            <a:avLst/>
          </a:prstGeom>
          <a:ln w="12700">
            <a:solidFill>
              <a:schemeClr val="accent1"/>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09" name="Line"/>
          <p:cNvSpPr/>
          <p:nvPr/>
        </p:nvSpPr>
        <p:spPr>
          <a:xfrm>
            <a:off x="7201457" y="3519018"/>
            <a:ext cx="853482" cy="1"/>
          </a:xfrm>
          <a:prstGeom prst="line">
            <a:avLst/>
          </a:prstGeom>
          <a:ln w="12700">
            <a:solidFill>
              <a:srgbClr val="9BC850"/>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10" name="Line"/>
          <p:cNvSpPr/>
          <p:nvPr/>
        </p:nvSpPr>
        <p:spPr>
          <a:xfrm flipV="1">
            <a:off x="7295577" y="3925620"/>
            <a:ext cx="819586" cy="819585"/>
          </a:xfrm>
          <a:prstGeom prst="line">
            <a:avLst/>
          </a:prstGeom>
          <a:ln w="12700">
            <a:solidFill>
              <a:srgbClr val="F15B2A"/>
            </a:solidFill>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11" name="Line"/>
          <p:cNvSpPr/>
          <p:nvPr/>
        </p:nvSpPr>
        <p:spPr>
          <a:xfrm>
            <a:off x="8963488" y="3412695"/>
            <a:ext cx="995087" cy="1"/>
          </a:xfrm>
          <a:prstGeom prst="line">
            <a:avLst/>
          </a:prstGeom>
          <a:ln w="25400">
            <a:solidFill>
              <a:schemeClr val="accent1"/>
            </a:solidFill>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12" name="[0,0,0,1]"/>
          <p:cNvSpPr txBox="1"/>
          <p:nvPr/>
        </p:nvSpPr>
        <p:spPr>
          <a:xfrm>
            <a:off x="10035408" y="3314004"/>
            <a:ext cx="65522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[0,0,0,1]</a:t>
            </a:r>
          </a:p>
        </p:txBody>
      </p:sp>
      <p:sp>
        <p:nvSpPr>
          <p:cNvPr id="1013" name="R"/>
          <p:cNvSpPr txBox="1"/>
          <p:nvPr/>
        </p:nvSpPr>
        <p:spPr>
          <a:xfrm>
            <a:off x="10216249" y="4119765"/>
            <a:ext cx="173635" cy="2854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atin typeface="Helvetica Neue Medium"/>
                <a:ea typeface="Helvetica Neue Medium"/>
                <a:cs typeface="Helvetica Neue Medium"/>
                <a:sym typeface="Helvetica Neue Medium"/>
              </a:defRPr>
            </a:lvl1pPr>
          </a:lstStyle>
          <a:p>
            <a:pPr/>
            <a:r>
              <a:t>R</a:t>
            </a:r>
          </a:p>
        </p:txBody>
      </p:sp>
      <p:sp>
        <p:nvSpPr>
          <p:cNvPr id="1014" name="Line"/>
          <p:cNvSpPr/>
          <p:nvPr/>
        </p:nvSpPr>
        <p:spPr>
          <a:xfrm>
            <a:off x="10307536" y="3611656"/>
            <a:ext cx="1" cy="400584"/>
          </a:xfrm>
          <a:prstGeom prst="line">
            <a:avLst/>
          </a:prstGeom>
          <a:ln w="25400">
            <a:solidFill>
              <a:schemeClr val="accent1"/>
            </a:solidFill>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20" name="Connection Line"/>
          <p:cNvSpPr/>
          <p:nvPr/>
        </p:nvSpPr>
        <p:spPr>
          <a:xfrm>
            <a:off x="6530340" y="1478280"/>
            <a:ext cx="933451" cy="643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593"/>
                </a:moveTo>
                <a:lnTo>
                  <a:pt x="0" y="0"/>
                </a:lnTo>
                <a:lnTo>
                  <a:pt x="21600" y="0"/>
                </a:lnTo>
                <a:lnTo>
                  <a:pt x="21600" y="21600"/>
                </a:lnTo>
                <a:lnTo>
                  <a:pt x="15722" y="21600"/>
                </a:lnTo>
              </a:path>
            </a:pathLst>
          </a:custGeom>
          <a:ln w="12700">
            <a:solidFill>
              <a:schemeClr val="accent1"/>
            </a:solidFill>
            <a:tailEnd type="triangle"/>
          </a:ln>
          <a:effectLst>
            <a:outerShdw sx="100000" sy="100000" kx="0" ky="0" algn="b" rotWithShape="0" blurRad="38100" dist="12700" dir="5400000">
              <a:srgbClr val="000000">
                <a:alpha val="38000"/>
              </a:srgbClr>
            </a:outerShdw>
          </a:effectLst>
        </p:spPr>
        <p:txBody>
          <a:bodyPr/>
          <a:lstStyle/>
          <a:p>
            <a:pPr/>
          </a:p>
        </p:txBody>
      </p:sp>
      <p:sp>
        <p:nvSpPr>
          <p:cNvPr id="1021" name="Connection Line"/>
          <p:cNvSpPr/>
          <p:nvPr/>
        </p:nvSpPr>
        <p:spPr>
          <a:xfrm>
            <a:off x="6610350" y="2683510"/>
            <a:ext cx="853441" cy="744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3528"/>
                </a:moveTo>
                <a:lnTo>
                  <a:pt x="0" y="0"/>
                </a:lnTo>
                <a:lnTo>
                  <a:pt x="21600" y="0"/>
                </a:lnTo>
                <a:lnTo>
                  <a:pt x="21600" y="21600"/>
                </a:lnTo>
                <a:lnTo>
                  <a:pt x="15171" y="21600"/>
                </a:lnTo>
              </a:path>
            </a:pathLst>
          </a:custGeom>
          <a:ln w="12700">
            <a:solidFill>
              <a:schemeClr val="accent1"/>
            </a:solidFill>
            <a:tailEnd type="triangle"/>
          </a:ln>
          <a:effectLst>
            <a:outerShdw sx="100000" sy="100000" kx="0" ky="0" algn="b" rotWithShape="0" blurRad="38100" dist="12700" dir="5400000">
              <a:srgbClr val="000000">
                <a:alpha val="38000"/>
              </a:srgbClr>
            </a:outerShdw>
          </a:effectLst>
        </p:spPr>
        <p:txBody>
          <a:bodyPr/>
          <a:lstStyle/>
          <a:p>
            <a:pPr/>
          </a:p>
        </p:txBody>
      </p:sp>
      <p:sp>
        <p:nvSpPr>
          <p:cNvPr id="1022" name="Connection Line"/>
          <p:cNvSpPr/>
          <p:nvPr/>
        </p:nvSpPr>
        <p:spPr>
          <a:xfrm>
            <a:off x="6639560" y="4865370"/>
            <a:ext cx="561341" cy="782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138"/>
                </a:moveTo>
                <a:lnTo>
                  <a:pt x="0" y="21600"/>
                </a:lnTo>
                <a:lnTo>
                  <a:pt x="21600" y="21600"/>
                </a:lnTo>
                <a:lnTo>
                  <a:pt x="21600" y="0"/>
                </a:lnTo>
              </a:path>
            </a:pathLst>
          </a:custGeom>
          <a:ln w="12700">
            <a:solidFill>
              <a:schemeClr val="accent1"/>
            </a:solidFill>
            <a:tailEnd type="triangle"/>
          </a:ln>
          <a:effectLst>
            <a:outerShdw sx="100000" sy="100000" kx="0" ky="0" algn="b" rotWithShape="0" blurRad="38100" dist="12700" dir="5400000">
              <a:srgbClr val="000000">
                <a:alpha val="38000"/>
              </a:srgbClr>
            </a:outerShdw>
          </a:effectLst>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020"/>
                                        </p:tgtEl>
                                        <p:attrNameLst>
                                          <p:attrName>style.visibility</p:attrName>
                                        </p:attrNameLst>
                                      </p:cBhvr>
                                      <p:to>
                                        <p:strVal val="visible"/>
                                      </p:to>
                                    </p:set>
                                    <p:animEffect filter="dissolve" transition="in">
                                      <p:cBhvr>
                                        <p:cTn id="7" dur="2000"/>
                                        <p:tgtEl>
                                          <p:spTgt spid="1020"/>
                                        </p:tgtEl>
                                      </p:cBhvr>
                                    </p:animEffect>
                                  </p:childTnLst>
                                </p:cTn>
                              </p:par>
                            </p:childTnLst>
                          </p:cTn>
                        </p:par>
                        <p:par>
                          <p:cTn id="8" fill="hold">
                            <p:stCondLst>
                              <p:cond delay="2000"/>
                            </p:stCondLst>
                            <p:childTnLst>
                              <p:par>
                                <p:cTn id="9" presetClass="entr" nodeType="afterEffect" presetID="9" grpId="2" fill="hold">
                                  <p:stCondLst>
                                    <p:cond delay="0"/>
                                  </p:stCondLst>
                                  <p:iterate type="el" backwards="0">
                                    <p:tmAbs val="0"/>
                                  </p:iterate>
                                  <p:childTnLst>
                                    <p:set>
                                      <p:cBhvr>
                                        <p:cTn id="10" fill="hold"/>
                                        <p:tgtEl>
                                          <p:spTgt spid="1021"/>
                                        </p:tgtEl>
                                        <p:attrNameLst>
                                          <p:attrName>style.visibility</p:attrName>
                                        </p:attrNameLst>
                                      </p:cBhvr>
                                      <p:to>
                                        <p:strVal val="visible"/>
                                      </p:to>
                                    </p:set>
                                    <p:animEffect filter="dissolve" transition="in">
                                      <p:cBhvr>
                                        <p:cTn id="11" dur="2000"/>
                                        <p:tgtEl>
                                          <p:spTgt spid="1021"/>
                                        </p:tgtEl>
                                      </p:cBhvr>
                                    </p:animEffect>
                                  </p:childTnLst>
                                </p:cTn>
                              </p:par>
                            </p:childTnLst>
                          </p:cTn>
                        </p:par>
                        <p:par>
                          <p:cTn id="12" fill="hold">
                            <p:stCondLst>
                              <p:cond delay="4000"/>
                            </p:stCondLst>
                            <p:childTnLst>
                              <p:par>
                                <p:cTn id="13" presetClass="entr" nodeType="afterEffect" presetID="9" grpId="3" fill="hold">
                                  <p:stCondLst>
                                    <p:cond delay="0"/>
                                  </p:stCondLst>
                                  <p:iterate type="el" backwards="0">
                                    <p:tmAbs val="0"/>
                                  </p:iterate>
                                  <p:childTnLst>
                                    <p:set>
                                      <p:cBhvr>
                                        <p:cTn id="14" fill="hold"/>
                                        <p:tgtEl>
                                          <p:spTgt spid="1022"/>
                                        </p:tgtEl>
                                        <p:attrNameLst>
                                          <p:attrName>style.visibility</p:attrName>
                                        </p:attrNameLst>
                                      </p:cBhvr>
                                      <p:to>
                                        <p:strVal val="visible"/>
                                      </p:to>
                                    </p:set>
                                    <p:animEffect filter="dissolve" transition="in">
                                      <p:cBhvr>
                                        <p:cTn id="15" dur="2000"/>
                                        <p:tgtEl>
                                          <p:spTgt spid="1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22" grpId="3"/>
      <p:bldP build="whole" bldLvl="1" animBg="1" rev="0" advAuto="0" spid="1020" grpId="1"/>
      <p:bldP build="whole" bldLvl="1" animBg="1" rev="0" advAuto="0" spid="1021" grpId="2"/>
    </p:bld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4" name="Recursive Neural Networks"/>
          <p:cNvSpPr txBox="1"/>
          <p:nvPr>
            <p:ph type="title"/>
          </p:nvPr>
        </p:nvSpPr>
        <p:spPr>
          <a:prstGeom prst="rect">
            <a:avLst/>
          </a:prstGeom>
        </p:spPr>
        <p:txBody>
          <a:bodyPr/>
          <a:lstStyle/>
          <a:p>
            <a:pPr/>
            <a:r>
              <a:t>Recursive Neural Networks</a:t>
            </a:r>
          </a:p>
        </p:txBody>
      </p:sp>
      <p:sp>
        <p:nvSpPr>
          <p:cNvPr id="10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26" name="Image" descr="Image"/>
          <p:cNvPicPr>
            <a:picLocks noChangeAspect="1"/>
          </p:cNvPicPr>
          <p:nvPr/>
        </p:nvPicPr>
        <p:blipFill>
          <a:blip r:embed="rId2">
            <a:extLst/>
          </a:blip>
          <a:stretch>
            <a:fillRect/>
          </a:stretch>
        </p:blipFill>
        <p:spPr>
          <a:xfrm>
            <a:off x="1198480" y="1404044"/>
            <a:ext cx="9563101" cy="478790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8" name="Variations of RNNs"/>
          <p:cNvSpPr txBox="1"/>
          <p:nvPr>
            <p:ph type="title"/>
          </p:nvPr>
        </p:nvSpPr>
        <p:spPr>
          <a:prstGeom prst="rect">
            <a:avLst/>
          </a:prstGeom>
        </p:spPr>
        <p:txBody>
          <a:bodyPr/>
          <a:lstStyle/>
          <a:p>
            <a:pPr/>
            <a:r>
              <a:t>Variations of RNNs</a:t>
            </a:r>
          </a:p>
        </p:txBody>
      </p:sp>
      <p:sp>
        <p:nvSpPr>
          <p:cNvPr id="10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30" name="Image" descr="Image"/>
          <p:cNvPicPr>
            <a:picLocks noChangeAspect="1"/>
          </p:cNvPicPr>
          <p:nvPr/>
        </p:nvPicPr>
        <p:blipFill>
          <a:blip r:embed="rId2">
            <a:extLst/>
          </a:blip>
          <a:stretch>
            <a:fillRect/>
          </a:stretch>
        </p:blipFill>
        <p:spPr>
          <a:xfrm>
            <a:off x="0" y="1595119"/>
            <a:ext cx="12192000" cy="3667761"/>
          </a:xfrm>
          <a:prstGeom prst="rect">
            <a:avLst/>
          </a:prstGeom>
          <a:ln w="12700">
            <a:miter lim="400000"/>
          </a:ln>
        </p:spPr>
      </p:pic>
      <p:sp>
        <p:nvSpPr>
          <p:cNvPr id="1031" name="These extra gates provide memory and forgetfulness"/>
          <p:cNvSpPr txBox="1"/>
          <p:nvPr/>
        </p:nvSpPr>
        <p:spPr>
          <a:xfrm>
            <a:off x="5790041" y="5625949"/>
            <a:ext cx="5439779" cy="2604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700">
                <a:solidFill>
                  <a:srgbClr val="A62E5C"/>
                </a:solidFill>
                <a:latin typeface="Helvetica Neue"/>
                <a:ea typeface="Helvetica Neue"/>
                <a:cs typeface="Helvetica Neue"/>
                <a:sym typeface="Helvetica Neue"/>
              </a:defRPr>
            </a:lvl1pPr>
          </a:lstStyle>
          <a:p>
            <a:pPr/>
            <a:r>
              <a:t>These extra gates provide memory and forgetfulness</a:t>
            </a:r>
          </a:p>
        </p:txBody>
      </p:sp>
      <p:sp>
        <p:nvSpPr>
          <p:cNvPr id="1032" name="Line"/>
          <p:cNvSpPr/>
          <p:nvPr/>
        </p:nvSpPr>
        <p:spPr>
          <a:xfrm flipV="1">
            <a:off x="8838445" y="4907063"/>
            <a:ext cx="712784" cy="712784"/>
          </a:xfrm>
          <a:prstGeom prst="line">
            <a:avLst/>
          </a:prstGeom>
          <a:ln w="25400">
            <a:solidFill>
              <a:schemeClr val="accent1"/>
            </a:solidFill>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033" name="Line"/>
          <p:cNvSpPr/>
          <p:nvPr/>
        </p:nvSpPr>
        <p:spPr>
          <a:xfrm flipH="1" flipV="1">
            <a:off x="6528471" y="4782741"/>
            <a:ext cx="1136969" cy="762806"/>
          </a:xfrm>
          <a:prstGeom prst="line">
            <a:avLst/>
          </a:prstGeom>
          <a:ln w="25400">
            <a:solidFill>
              <a:schemeClr val="accent1"/>
            </a:solidFill>
            <a:tailEnd type="triangle"/>
          </a:ln>
          <a:effectLst>
            <a:outerShdw sx="100000" sy="100000" kx="0" ky="0" algn="b" rotWithShape="0" blurRad="38100" dist="12700" dir="5400000">
              <a:srgbClr val="000000">
                <a:alpha val="38000"/>
              </a:srgbClr>
            </a:outerShdw>
          </a:effectLst>
        </p:spPr>
        <p:txBody>
          <a:bodyPr lIns="0" tIns="0" rIns="0" bIns="0"/>
          <a:lstStyle/>
          <a:p>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5" name="LAB: Train an RNN"/>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Train an RNN</a:t>
            </a:r>
          </a:p>
        </p:txBody>
      </p:sp>
      <p:sp>
        <p:nvSpPr>
          <p:cNvPr id="10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37"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1038" name="Google Shape;79;p11"/>
          <p:cNvSpPr txBox="1"/>
          <p:nvPr/>
        </p:nvSpPr>
        <p:spPr>
          <a:xfrm>
            <a:off x="374592" y="1977069"/>
            <a:ext cx="5329288" cy="16064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12409" indent="-212409">
              <a:lnSpc>
                <a:spcPct val="150000"/>
              </a:lnSpc>
              <a:buSzPct val="100000"/>
              <a:buChar char="•"/>
              <a:defRPr sz="2600">
                <a:solidFill>
                  <a:srgbClr val="595959"/>
                </a:solidFill>
                <a:latin typeface="Helvetica Neue Medium"/>
                <a:ea typeface="Helvetica Neue Medium"/>
                <a:cs typeface="Helvetica Neue Medium"/>
                <a:sym typeface="Helvetica Neue Medium"/>
              </a:defRPr>
            </a:pPr>
            <a:r>
              <a:t>Train an RNN from scratch</a:t>
            </a:r>
          </a:p>
          <a:p>
            <a:pPr marL="212409" indent="-212409">
              <a:lnSpc>
                <a:spcPct val="150000"/>
              </a:lnSpc>
              <a:buSzPct val="100000"/>
              <a:buChar char="•"/>
              <a:defRPr sz="2600">
                <a:solidFill>
                  <a:srgbClr val="595959"/>
                </a:solidFill>
                <a:latin typeface="Helvetica Neue Medium"/>
                <a:ea typeface="Helvetica Neue Medium"/>
                <a:cs typeface="Helvetica Neue Medium"/>
                <a:sym typeface="Helvetica Neue Medium"/>
              </a:defRPr>
            </a:pPr>
            <a:r>
              <a:t>Put attention to the dataset preparation and how to predict</a:t>
            </a:r>
          </a:p>
        </p:txBody>
      </p:sp>
      <p:sp>
        <p:nvSpPr>
          <p:cNvPr id="1039" name="Allocated time: 30/45 minutes"/>
          <p:cNvSpPr txBox="1"/>
          <p:nvPr/>
        </p:nvSpPr>
        <p:spPr>
          <a:xfrm>
            <a:off x="447895" y="4594974"/>
            <a:ext cx="4539413" cy="3968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600">
                <a:solidFill>
                  <a:srgbClr val="595959"/>
                </a:solidFill>
                <a:latin typeface="Helvetica Neue Medium"/>
                <a:ea typeface="Helvetica Neue Medium"/>
                <a:cs typeface="Helvetica Neue Medium"/>
                <a:sym typeface="Helvetica Neue Medium"/>
              </a:defRPr>
            </a:lvl1pPr>
          </a:lstStyle>
          <a:p>
            <a:pPr/>
            <a:r>
              <a:t>Allocated time: 30/45 minutes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Google Shape;154;p24"/>
          <p:cNvSpPr txBox="1"/>
          <p:nvPr>
            <p:ph type="title"/>
          </p:nvPr>
        </p:nvSpPr>
        <p:spPr>
          <a:xfrm>
            <a:off x="952496" y="323999"/>
            <a:ext cx="11232002" cy="908101"/>
          </a:xfrm>
          <a:prstGeom prst="rect">
            <a:avLst/>
          </a:prstGeom>
        </p:spPr>
        <p:txBody>
          <a:bodyPr/>
          <a:lstStyle>
            <a:lvl1pPr>
              <a:defRPr b="1">
                <a:latin typeface="Helvetica Neue"/>
                <a:ea typeface="Helvetica Neue"/>
                <a:cs typeface="Helvetica Neue"/>
                <a:sym typeface="Helvetica Neue"/>
              </a:defRPr>
            </a:lvl1pPr>
          </a:lstStyle>
          <a:p>
            <a:pPr/>
            <a:r>
              <a:t>Prerequisites</a:t>
            </a:r>
          </a:p>
        </p:txBody>
      </p:sp>
      <p:sp>
        <p:nvSpPr>
          <p:cNvPr id="396" name="Google Shape;155;p24"/>
          <p:cNvSpPr txBox="1"/>
          <p:nvPr>
            <p:ph type="body" idx="1"/>
          </p:nvPr>
        </p:nvSpPr>
        <p:spPr>
          <a:xfrm>
            <a:off x="827999" y="1511999"/>
            <a:ext cx="10512002" cy="4680001"/>
          </a:xfrm>
          <a:prstGeom prst="rect">
            <a:avLst/>
          </a:prstGeom>
        </p:spPr>
        <p:txBody>
          <a:bodyPr/>
          <a:lstStyle/>
          <a:p>
            <a:pPr>
              <a:spcBef>
                <a:spcPts val="0"/>
              </a:spcBef>
            </a:pPr>
            <a:r>
              <a:t>Basic Apache Solr / Search engines</a:t>
            </a:r>
          </a:p>
          <a:p>
            <a:pPr>
              <a:spcBef>
                <a:spcPts val="0"/>
              </a:spcBef>
            </a:pPr>
            <a:r>
              <a:t>Basic Python (for scripting).</a:t>
            </a:r>
          </a:p>
          <a:p>
            <a:pPr>
              <a:spcBef>
                <a:spcPts val="0"/>
              </a:spcBef>
            </a:pPr>
            <a:r>
              <a:t>Basic ML concepts like training, evaluating, or classification would be useful but not mandatory</a:t>
            </a:r>
          </a:p>
        </p:txBody>
      </p:sp>
      <p:sp>
        <p:nvSpPr>
          <p:cNvPr id="397" name="Google Shape;156;p24"/>
          <p:cNvSpPr txBox="1"/>
          <p:nvPr>
            <p:ph type="sldNum" sz="quarter" idx="2"/>
          </p:nvPr>
        </p:nvSpPr>
        <p:spPr>
          <a:xfrm>
            <a:off x="11648459" y="6529521"/>
            <a:ext cx="217080"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9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9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96" grpId="1"/>
    </p:bld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 name="Pulse Check"/>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Pulse Check</a:t>
            </a:r>
          </a:p>
        </p:txBody>
      </p:sp>
      <p:sp>
        <p:nvSpPr>
          <p:cNvPr id="10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43"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Break: 10 minute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Break: 10 minutes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LAB: Alternative Querie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Alternative Queries</a:t>
            </a:r>
          </a:p>
        </p:txBody>
      </p:sp>
      <p:sp>
        <p:nvSpPr>
          <p:cNvPr id="10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49"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1050" name="Google Shape;79;p11"/>
          <p:cNvSpPr txBox="1"/>
          <p:nvPr/>
        </p:nvSpPr>
        <p:spPr>
          <a:xfrm>
            <a:off x="374592" y="1977069"/>
            <a:ext cx="5329288" cy="10016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12409" indent="-212409">
              <a:lnSpc>
                <a:spcPct val="150000"/>
              </a:lnSpc>
              <a:buSzPct val="100000"/>
              <a:buChar char="•"/>
              <a:defRPr sz="2600">
                <a:solidFill>
                  <a:srgbClr val="595959"/>
                </a:solidFill>
                <a:latin typeface="Helvetica Neue Medium"/>
                <a:ea typeface="Helvetica Neue Medium"/>
                <a:cs typeface="Helvetica Neue Medium"/>
                <a:sym typeface="Helvetica Neue Medium"/>
              </a:defRPr>
            </a:lvl1pPr>
          </a:lstStyle>
          <a:p>
            <a:pPr/>
            <a:r>
              <a:t>Create alternative queries in Solr with our model</a:t>
            </a:r>
          </a:p>
        </p:txBody>
      </p:sp>
      <p:sp>
        <p:nvSpPr>
          <p:cNvPr id="1051" name="Allocated time: 15 minutes"/>
          <p:cNvSpPr txBox="1"/>
          <p:nvPr/>
        </p:nvSpPr>
        <p:spPr>
          <a:xfrm>
            <a:off x="437352" y="4215437"/>
            <a:ext cx="4056000" cy="3968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600">
                <a:solidFill>
                  <a:srgbClr val="595959"/>
                </a:solidFill>
                <a:latin typeface="Helvetica Neue Medium"/>
                <a:ea typeface="Helvetica Neue Medium"/>
                <a:cs typeface="Helvetica Neue Medium"/>
                <a:sym typeface="Helvetica Neue Medium"/>
              </a:defRPr>
            </a:lvl1pPr>
          </a:lstStyle>
          <a:p>
            <a:pPr/>
            <a:r>
              <a:t>Allocated time: 15 minutes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3" name="Discussion Time"/>
          <p:cNvSpPr txBox="1"/>
          <p:nvPr>
            <p:ph type="title"/>
          </p:nvPr>
        </p:nvSpPr>
        <p:spPr>
          <a:prstGeom prst="rect">
            <a:avLst/>
          </a:prstGeom>
        </p:spPr>
        <p:txBody>
          <a:bodyPr/>
          <a:lstStyle/>
          <a:p>
            <a:pPr lvl="1">
              <a:defRPr b="1">
                <a:latin typeface="Helvetica Neue"/>
                <a:ea typeface="Helvetica Neue"/>
                <a:cs typeface="Helvetica Neue"/>
                <a:sym typeface="Helvetica Neue"/>
              </a:defRPr>
            </a:pPr>
            <a:r>
              <a:t>Discussion Time</a:t>
            </a:r>
          </a:p>
        </p:txBody>
      </p:sp>
      <p:sp>
        <p:nvSpPr>
          <p:cNvPr id="10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55"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1056" name="Google Shape;79;p11"/>
          <p:cNvSpPr txBox="1"/>
          <p:nvPr/>
        </p:nvSpPr>
        <p:spPr>
          <a:xfrm>
            <a:off x="374592" y="1977069"/>
            <a:ext cx="5579142" cy="28160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50000"/>
              </a:lnSpc>
              <a:defRPr sz="2600">
                <a:solidFill>
                  <a:srgbClr val="595959"/>
                </a:solidFill>
                <a:latin typeface="Helvetica Neue Medium"/>
                <a:ea typeface="Helvetica Neue Medium"/>
                <a:cs typeface="Helvetica Neue Medium"/>
                <a:sym typeface="Helvetica Neue Medium"/>
              </a:defRPr>
            </a:pPr>
            <a:r>
              <a:t>Why do you think the model performed as it did? Any idea to improve it?</a:t>
            </a:r>
          </a:p>
          <a:p>
            <a:pPr>
              <a:lnSpc>
                <a:spcPct val="150000"/>
              </a:lnSpc>
              <a:defRPr sz="2600">
                <a:solidFill>
                  <a:srgbClr val="595959"/>
                </a:solidFill>
                <a:latin typeface="Helvetica Neue Medium"/>
                <a:ea typeface="Helvetica Neue Medium"/>
                <a:cs typeface="Helvetica Neue Medium"/>
                <a:sym typeface="Helvetica Neue Medium"/>
              </a:defRPr>
            </a:pPr>
          </a:p>
        </p:txBody>
      </p:sp>
      <p:sp>
        <p:nvSpPr>
          <p:cNvPr id="1057" name="Allocated time: 10 minutes"/>
          <p:cNvSpPr txBox="1"/>
          <p:nvPr/>
        </p:nvSpPr>
        <p:spPr>
          <a:xfrm>
            <a:off x="437352" y="4215437"/>
            <a:ext cx="4056000" cy="3968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600">
                <a:solidFill>
                  <a:srgbClr val="595959"/>
                </a:solidFill>
                <a:latin typeface="Helvetica Neue Medium"/>
                <a:ea typeface="Helvetica Neue Medium"/>
                <a:cs typeface="Helvetica Neue Medium"/>
                <a:sym typeface="Helvetica Neue Medium"/>
              </a:defRPr>
            </a:lvl1pPr>
          </a:lstStyle>
          <a:p>
            <a:pPr/>
            <a:r>
              <a:t>Allocated time: 10 minutes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A note on Transformers"/>
          <p:cNvSpPr txBox="1"/>
          <p:nvPr>
            <p:ph type="title"/>
          </p:nvPr>
        </p:nvSpPr>
        <p:spPr>
          <a:prstGeom prst="rect">
            <a:avLst/>
          </a:prstGeom>
        </p:spPr>
        <p:txBody>
          <a:bodyPr/>
          <a:lstStyle/>
          <a:p>
            <a:pPr/>
            <a:r>
              <a:t>A note on Transformers</a:t>
            </a:r>
          </a:p>
        </p:txBody>
      </p:sp>
      <p:sp>
        <p:nvSpPr>
          <p:cNvPr id="10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61" name="Image" descr="Image"/>
          <p:cNvPicPr>
            <a:picLocks noChangeAspect="1"/>
          </p:cNvPicPr>
          <p:nvPr/>
        </p:nvPicPr>
        <p:blipFill>
          <a:blip r:embed="rId2">
            <a:extLst/>
          </a:blip>
          <a:stretch>
            <a:fillRect/>
          </a:stretch>
        </p:blipFill>
        <p:spPr>
          <a:xfrm>
            <a:off x="698500" y="1742508"/>
            <a:ext cx="10795000" cy="4216401"/>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64" name="Image" descr="Image"/>
          <p:cNvPicPr>
            <a:picLocks noChangeAspect="1"/>
          </p:cNvPicPr>
          <p:nvPr/>
        </p:nvPicPr>
        <p:blipFill>
          <a:blip r:embed="rId2">
            <a:extLst/>
          </a:blip>
          <a:stretch>
            <a:fillRect/>
          </a:stretch>
        </p:blipFill>
        <p:spPr>
          <a:xfrm>
            <a:off x="3699034" y="1607514"/>
            <a:ext cx="4793932" cy="4619106"/>
          </a:xfrm>
          <a:prstGeom prst="rect">
            <a:avLst/>
          </a:prstGeom>
          <a:ln w="12700">
            <a:miter lim="400000"/>
          </a:ln>
        </p:spPr>
      </p:pic>
      <p:sp>
        <p:nvSpPr>
          <p:cNvPr id="1065" name="A transformer"/>
          <p:cNvSpPr txBox="1"/>
          <p:nvPr/>
        </p:nvSpPr>
        <p:spPr>
          <a:xfrm>
            <a:off x="8709883" y="3330308"/>
            <a:ext cx="107984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A transformer</a:t>
            </a:r>
          </a:p>
        </p:txBody>
      </p:sp>
      <p:sp>
        <p:nvSpPr>
          <p:cNvPr id="1066" name="A note on Transformers"/>
          <p:cNvSpPr txBox="1"/>
          <p:nvPr>
            <p:ph type="title"/>
          </p:nvPr>
        </p:nvSpPr>
        <p:spPr>
          <a:prstGeom prst="rect">
            <a:avLst/>
          </a:prstGeom>
        </p:spPr>
        <p:txBody>
          <a:bodyPr/>
          <a:lstStyle/>
          <a:p>
            <a:pPr/>
            <a:r>
              <a:t>A note on Transformers</a:t>
            </a:r>
          </a:p>
        </p:txBody>
      </p:sp>
      <p:sp>
        <p:nvSpPr>
          <p:cNvPr id="1067" name="They act as black boxes that perform sequence-sequence tasks, such as text generation"/>
          <p:cNvSpPr/>
          <p:nvPr/>
        </p:nvSpPr>
        <p:spPr>
          <a:xfrm>
            <a:off x="284531" y="2994311"/>
            <a:ext cx="2995834" cy="1845513"/>
          </a:xfrm>
          <a:prstGeom prst="roundRect">
            <a:avLst>
              <a:gd name="adj" fmla="val 10322"/>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b="1" sz="2000">
                <a:solidFill>
                  <a:srgbClr val="FDFFFF"/>
                </a:solidFill>
                <a:latin typeface="Helvetica Neue"/>
                <a:ea typeface="Helvetica Neue"/>
                <a:cs typeface="Helvetica Neue"/>
                <a:sym typeface="Helvetica Neue"/>
              </a:defRPr>
            </a:lvl1pPr>
          </a:lstStyle>
          <a:p>
            <a:pPr/>
            <a:r>
              <a:t>They act as black boxes that perform sequence-sequence tasks, such as text generation</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9" name="Bigger vs Better"/>
          <p:cNvSpPr txBox="1"/>
          <p:nvPr>
            <p:ph type="title"/>
          </p:nvPr>
        </p:nvSpPr>
        <p:spPr>
          <a:prstGeom prst="rect">
            <a:avLst/>
          </a:prstGeom>
        </p:spPr>
        <p:txBody>
          <a:bodyPr/>
          <a:lstStyle/>
          <a:p>
            <a:pPr/>
            <a:r>
              <a:t>Bigger vs Better</a:t>
            </a:r>
          </a:p>
        </p:txBody>
      </p:sp>
      <p:sp>
        <p:nvSpPr>
          <p:cNvPr id="10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71" name="Image" descr="Image"/>
          <p:cNvPicPr>
            <a:picLocks noChangeAspect="1"/>
          </p:cNvPicPr>
          <p:nvPr/>
        </p:nvPicPr>
        <p:blipFill>
          <a:blip r:embed="rId2">
            <a:extLst/>
          </a:blip>
          <a:stretch>
            <a:fillRect/>
          </a:stretch>
        </p:blipFill>
        <p:spPr>
          <a:xfrm>
            <a:off x="1787420" y="1672746"/>
            <a:ext cx="8617160" cy="4777596"/>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3" name="Beware of $$$"/>
          <p:cNvSpPr txBox="1"/>
          <p:nvPr>
            <p:ph type="title"/>
          </p:nvPr>
        </p:nvSpPr>
        <p:spPr>
          <a:prstGeom prst="rect">
            <a:avLst/>
          </a:prstGeom>
        </p:spPr>
        <p:txBody>
          <a:bodyPr/>
          <a:lstStyle/>
          <a:p>
            <a:pPr/>
            <a:r>
              <a:t>Beware of $$$</a:t>
            </a:r>
          </a:p>
        </p:txBody>
      </p:sp>
      <p:sp>
        <p:nvSpPr>
          <p:cNvPr id="10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75" name="Image" descr="Image"/>
          <p:cNvPicPr>
            <a:picLocks noChangeAspect="1"/>
          </p:cNvPicPr>
          <p:nvPr/>
        </p:nvPicPr>
        <p:blipFill>
          <a:blip r:embed="rId2">
            <a:extLst/>
          </a:blip>
          <a:stretch>
            <a:fillRect/>
          </a:stretch>
        </p:blipFill>
        <p:spPr>
          <a:xfrm>
            <a:off x="1876657" y="1360009"/>
            <a:ext cx="8438686" cy="5034112"/>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7" name="LAB: Using Transformers"/>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LAB: Using Transformers</a:t>
            </a:r>
          </a:p>
        </p:txBody>
      </p:sp>
      <p:sp>
        <p:nvSpPr>
          <p:cNvPr id="10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79"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1080" name="Google Shape;79;p11"/>
          <p:cNvSpPr txBox="1"/>
          <p:nvPr/>
        </p:nvSpPr>
        <p:spPr>
          <a:xfrm>
            <a:off x="374592" y="1977069"/>
            <a:ext cx="5329288" cy="10016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12409" indent="-212409">
              <a:lnSpc>
                <a:spcPct val="150000"/>
              </a:lnSpc>
              <a:buSzPct val="100000"/>
              <a:buChar char="•"/>
              <a:defRPr sz="2600">
                <a:solidFill>
                  <a:srgbClr val="595959"/>
                </a:solidFill>
                <a:latin typeface="Helvetica Neue Medium"/>
                <a:ea typeface="Helvetica Neue Medium"/>
                <a:cs typeface="Helvetica Neue Medium"/>
                <a:sym typeface="Helvetica Neue Medium"/>
              </a:defRPr>
            </a:lvl1pPr>
          </a:lstStyle>
          <a:p>
            <a:pPr/>
            <a:r>
              <a:t>Use GPT-2 to generate the query expansion</a:t>
            </a:r>
          </a:p>
        </p:txBody>
      </p:sp>
      <p:sp>
        <p:nvSpPr>
          <p:cNvPr id="1081" name="Allocated time: 20 minutes"/>
          <p:cNvSpPr txBox="1"/>
          <p:nvPr/>
        </p:nvSpPr>
        <p:spPr>
          <a:xfrm>
            <a:off x="437352" y="4215437"/>
            <a:ext cx="4056000" cy="3968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600">
                <a:solidFill>
                  <a:srgbClr val="595959"/>
                </a:solidFill>
                <a:latin typeface="Helvetica Neue Medium"/>
                <a:ea typeface="Helvetica Neue Medium"/>
                <a:cs typeface="Helvetica Neue Medium"/>
                <a:sym typeface="Helvetica Neue Medium"/>
              </a:defRPr>
            </a:lvl1pPr>
          </a:lstStyle>
          <a:p>
            <a:pPr/>
            <a:r>
              <a:t>Allocated time: 20 minutes</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A note on Transfer Learning"/>
          <p:cNvSpPr txBox="1"/>
          <p:nvPr>
            <p:ph type="title"/>
          </p:nvPr>
        </p:nvSpPr>
        <p:spPr>
          <a:prstGeom prst="rect">
            <a:avLst/>
          </a:prstGeom>
        </p:spPr>
        <p:txBody>
          <a:bodyPr/>
          <a:lstStyle/>
          <a:p>
            <a:pPr/>
            <a:r>
              <a:t>A note on Transfer Learning</a:t>
            </a:r>
          </a:p>
        </p:txBody>
      </p:sp>
      <p:sp>
        <p:nvSpPr>
          <p:cNvPr id="10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85" name="Image" descr="Image"/>
          <p:cNvPicPr>
            <a:picLocks noChangeAspect="1"/>
          </p:cNvPicPr>
          <p:nvPr/>
        </p:nvPicPr>
        <p:blipFill>
          <a:blip r:embed="rId2">
            <a:extLst/>
          </a:blip>
          <a:stretch>
            <a:fillRect/>
          </a:stretch>
        </p:blipFill>
        <p:spPr>
          <a:xfrm>
            <a:off x="2255437" y="1598644"/>
            <a:ext cx="7681126" cy="437658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Google Shape;147;p23"/>
          <p:cNvSpPr txBox="1"/>
          <p:nvPr>
            <p:ph type="title"/>
          </p:nvPr>
        </p:nvSpPr>
        <p:spPr>
          <a:xfrm>
            <a:off x="952496" y="323999"/>
            <a:ext cx="11232002" cy="908101"/>
          </a:xfrm>
          <a:prstGeom prst="rect">
            <a:avLst/>
          </a:prstGeom>
        </p:spPr>
        <p:txBody>
          <a:bodyPr/>
          <a:lstStyle>
            <a:lvl1pPr>
              <a:defRPr b="1">
                <a:latin typeface="Helvetica Neue"/>
                <a:ea typeface="Helvetica Neue"/>
                <a:cs typeface="Helvetica Neue"/>
                <a:sym typeface="Helvetica Neue"/>
              </a:defRPr>
            </a:lvl1pPr>
          </a:lstStyle>
          <a:p>
            <a:pPr/>
            <a:r>
              <a:t>What this course is about</a:t>
            </a:r>
          </a:p>
        </p:txBody>
      </p:sp>
      <p:sp>
        <p:nvSpPr>
          <p:cNvPr id="402" name="Google Shape;148;p23"/>
          <p:cNvSpPr txBox="1"/>
          <p:nvPr>
            <p:ph type="body" idx="1"/>
          </p:nvPr>
        </p:nvSpPr>
        <p:spPr>
          <a:xfrm>
            <a:off x="827999" y="1511999"/>
            <a:ext cx="10512002" cy="4680001"/>
          </a:xfrm>
          <a:prstGeom prst="rect">
            <a:avLst/>
          </a:prstGeom>
        </p:spPr>
        <p:txBody>
          <a:bodyPr/>
          <a:lstStyle/>
          <a:p>
            <a:pPr marL="0" indent="0">
              <a:spcBef>
                <a:spcPts val="0"/>
              </a:spcBef>
              <a:buSzTx/>
              <a:buNone/>
            </a:pPr>
            <a:r>
              <a:t>This course </a:t>
            </a:r>
            <a:r>
              <a:rPr b="1">
                <a:latin typeface="Helvetica Neue"/>
                <a:ea typeface="Helvetica Neue"/>
                <a:cs typeface="Helvetica Neue"/>
                <a:sym typeface="Helvetica Neue"/>
              </a:rPr>
              <a:t>is not about:</a:t>
            </a:r>
            <a:endParaRPr b="1">
              <a:latin typeface="Helvetica Neue"/>
              <a:ea typeface="Helvetica Neue"/>
              <a:cs typeface="Helvetica Neue"/>
              <a:sym typeface="Helvetica Neue"/>
            </a:endParaRPr>
          </a:p>
          <a:p>
            <a:pPr lvl="1" marL="914400" indent="-381000">
              <a:spcBef>
                <a:spcPts val="0"/>
              </a:spcBef>
            </a:pPr>
            <a:r>
              <a:t>Learning Apache Solr </a:t>
            </a:r>
          </a:p>
          <a:p>
            <a:pPr lvl="1" marL="914400" indent="-381000">
              <a:spcBef>
                <a:spcPts val="0"/>
              </a:spcBef>
            </a:pPr>
            <a:r>
              <a:t>Machine Learning Fundamentals</a:t>
            </a:r>
          </a:p>
          <a:p>
            <a:pPr lvl="1" marL="914400" indent="-381000">
              <a:spcBef>
                <a:spcPts val="0"/>
              </a:spcBef>
            </a:pPr>
            <a:r>
              <a:t>Basic Tensorflow</a:t>
            </a:r>
          </a:p>
          <a:p>
            <a:pPr marL="0" indent="0">
              <a:spcBef>
                <a:spcPts val="0"/>
              </a:spcBef>
              <a:buSzTx/>
              <a:buNone/>
            </a:pPr>
          </a:p>
          <a:p>
            <a:pPr marL="0" indent="0">
              <a:spcBef>
                <a:spcPts val="0"/>
              </a:spcBef>
              <a:buSzTx/>
              <a:buNone/>
            </a:pPr>
            <a:r>
              <a:t>This course </a:t>
            </a:r>
            <a:r>
              <a:rPr b="1">
                <a:latin typeface="Helvetica Neue"/>
                <a:ea typeface="Helvetica Neue"/>
                <a:cs typeface="Helvetica Neue"/>
                <a:sym typeface="Helvetica Neue"/>
              </a:rPr>
              <a:t>is about</a:t>
            </a:r>
            <a:r>
              <a:t>:</a:t>
            </a:r>
          </a:p>
          <a:p>
            <a:pPr lvl="1" marL="914400" indent="-381000">
              <a:spcBef>
                <a:spcPts val="0"/>
              </a:spcBef>
            </a:pPr>
            <a:r>
              <a:t>Enriching search engines (Apache Solr in this case) with Deep Learning</a:t>
            </a:r>
          </a:p>
          <a:p>
            <a:pPr lvl="1" marL="914400" indent="-381000">
              <a:spcBef>
                <a:spcPts val="0"/>
              </a:spcBef>
            </a:pPr>
            <a:r>
              <a:t>Learning how to apply NLP techniques in search</a:t>
            </a:r>
          </a:p>
          <a:p>
            <a:pPr lvl="1" marL="914400" indent="-381000">
              <a:spcBef>
                <a:spcPts val="0"/>
              </a:spcBef>
            </a:pPr>
            <a:r>
              <a:t>Creating enriches solutions in Python for retrieval systems to </a:t>
            </a:r>
            <a:r>
              <a:rPr b="1">
                <a:latin typeface="Helvetica Neue"/>
                <a:ea typeface="Helvetica Neue"/>
                <a:cs typeface="Helvetica Neue"/>
                <a:sym typeface="Helvetica Neue"/>
              </a:rPr>
              <a:t>simplify </a:t>
            </a:r>
            <a:r>
              <a:t>the task for users</a:t>
            </a:r>
          </a:p>
        </p:txBody>
      </p:sp>
      <p:sp>
        <p:nvSpPr>
          <p:cNvPr id="403" name="Google Shape;149;p23"/>
          <p:cNvSpPr txBox="1"/>
          <p:nvPr>
            <p:ph type="sldNum" sz="quarter" idx="2"/>
          </p:nvPr>
        </p:nvSpPr>
        <p:spPr>
          <a:xfrm>
            <a:off x="11648459" y="6529521"/>
            <a:ext cx="217080"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0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0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0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0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0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40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40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40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40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2" grpId="1"/>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Discussion Time"/>
          <p:cNvSpPr txBox="1"/>
          <p:nvPr>
            <p:ph type="title"/>
          </p:nvPr>
        </p:nvSpPr>
        <p:spPr>
          <a:prstGeom prst="rect">
            <a:avLst/>
          </a:prstGeom>
        </p:spPr>
        <p:txBody>
          <a:bodyPr/>
          <a:lstStyle/>
          <a:p>
            <a:pPr lvl="1">
              <a:defRPr b="1">
                <a:latin typeface="Helvetica Neue"/>
                <a:ea typeface="Helvetica Neue"/>
                <a:cs typeface="Helvetica Neue"/>
                <a:sym typeface="Helvetica Neue"/>
              </a:defRPr>
            </a:pPr>
            <a:r>
              <a:t>Discussion Time</a:t>
            </a:r>
          </a:p>
        </p:txBody>
      </p:sp>
      <p:sp>
        <p:nvSpPr>
          <p:cNvPr id="10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89" name="trying.jpg" descr="trying.jpg"/>
          <p:cNvPicPr>
            <a:picLocks noChangeAspect="1"/>
          </p:cNvPicPr>
          <p:nvPr/>
        </p:nvPicPr>
        <p:blipFill>
          <a:blip r:embed="rId2">
            <a:extLst/>
          </a:blip>
          <a:srcRect l="2135" t="0" r="2135" b="0"/>
          <a:stretch>
            <a:fillRect/>
          </a:stretch>
        </p:blipFill>
        <p:spPr>
          <a:xfrm>
            <a:off x="5407095" y="1646928"/>
            <a:ext cx="6350001" cy="4466843"/>
          </a:xfrm>
          <a:prstGeom prst="rect">
            <a:avLst/>
          </a:prstGeom>
          <a:ln w="12700">
            <a:miter lim="400000"/>
          </a:ln>
        </p:spPr>
      </p:pic>
      <p:sp>
        <p:nvSpPr>
          <p:cNvPr id="1090" name="Google Shape;79;p11"/>
          <p:cNvSpPr txBox="1"/>
          <p:nvPr/>
        </p:nvSpPr>
        <p:spPr>
          <a:xfrm>
            <a:off x="374592" y="1977069"/>
            <a:ext cx="5579142" cy="22112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50000"/>
              </a:lnSpc>
              <a:defRPr sz="2600">
                <a:solidFill>
                  <a:srgbClr val="595959"/>
                </a:solidFill>
                <a:latin typeface="Helvetica Neue Medium"/>
                <a:ea typeface="Helvetica Neue Medium"/>
                <a:cs typeface="Helvetica Neue Medium"/>
                <a:sym typeface="Helvetica Neue Medium"/>
              </a:defRPr>
            </a:lvl1pPr>
          </a:lstStyle>
          <a:p>
            <a:pPr/>
            <a:r>
              <a:t>I leave you as homework to use transfer learning on our GPT-2 text generation to improve it further with the Airbnb context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090">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090" grpId="1"/>
    </p:bldLst>
  </p:timing>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2" name="Summary"/>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Summary</a:t>
            </a:r>
          </a:p>
        </p:txBody>
      </p:sp>
      <p:sp>
        <p:nvSpPr>
          <p:cNvPr id="1093" name="Using text generation we can generate alternative queries to run…"/>
          <p:cNvSpPr txBox="1"/>
          <p:nvPr>
            <p:ph type="body" idx="1"/>
          </p:nvPr>
        </p:nvSpPr>
        <p:spPr>
          <a:xfrm>
            <a:off x="595695" y="1471947"/>
            <a:ext cx="10512001" cy="4680001"/>
          </a:xfrm>
          <a:prstGeom prst="rect">
            <a:avLst/>
          </a:prstGeom>
        </p:spPr>
        <p:txBody>
          <a:bodyPr/>
          <a:lstStyle/>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Using text generation we can generate alternative queries to run</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This way we can make the task easier for users by allowing them to be lazy</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Under the hoods, we need a model with recursive structure to maintain memory of the state</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Using pre-trained transformers may help a lot on your task</a:t>
            </a:r>
          </a:p>
          <a:p>
            <a:pPr marL="280736" indent="-280736">
              <a:lnSpc>
                <a:spcPct val="120000"/>
              </a:lnSpc>
              <a:spcBef>
                <a:spcPts val="0"/>
              </a:spcBef>
              <a:buClrTx/>
              <a:buSzPct val="100000"/>
              <a:buFontTx/>
              <a:defRPr sz="2800">
                <a:solidFill>
                  <a:srgbClr val="595959"/>
                </a:solidFill>
                <a:latin typeface="Helvetica Neue"/>
                <a:ea typeface="Helvetica Neue"/>
                <a:cs typeface="Helvetica Neue"/>
                <a:sym typeface="Helvetica Neue"/>
              </a:defRPr>
            </a:pPr>
            <a:r>
              <a:t>If we have time at the end, we can discuss about distillation! (Please remind me)</a:t>
            </a:r>
          </a:p>
        </p:txBody>
      </p:sp>
      <p:sp>
        <p:nvSpPr>
          <p:cNvPr id="10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093">
                                            <p:bg/>
                                          </p:spTgt>
                                        </p:tgtEl>
                                        <p:attrNameLst>
                                          <p:attrName>style.visibility</p:attrName>
                                        </p:attrNameLst>
                                      </p:cBhvr>
                                      <p:to>
                                        <p:strVal val="visible"/>
                                      </p:to>
                                    </p:set>
                                    <p:animEffect filter="wipe(left)" transition="in">
                                      <p:cBhvr>
                                        <p:cTn id="7" dur="1000"/>
                                        <p:tgtEl>
                                          <p:spTgt spid="1093">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1093">
                                            <p:txEl>
                                              <p:pRg st="0" end="0"/>
                                            </p:txEl>
                                          </p:spTgt>
                                        </p:tgtEl>
                                        <p:attrNameLst>
                                          <p:attrName>style.visibility</p:attrName>
                                        </p:attrNameLst>
                                      </p:cBhvr>
                                      <p:to>
                                        <p:strVal val="visible"/>
                                      </p:to>
                                    </p:set>
                                    <p:animEffect filter="wipe(left)" transition="in">
                                      <p:cBhvr>
                                        <p:cTn id="10" dur="1000"/>
                                        <p:tgtEl>
                                          <p:spTgt spid="109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1" fill="hold">
                                  <p:stCondLst>
                                    <p:cond delay="0"/>
                                  </p:stCondLst>
                                  <p:iterate type="el" backwards="0">
                                    <p:tmAbs val="0"/>
                                  </p:iterate>
                                  <p:childTnLst>
                                    <p:set>
                                      <p:cBhvr>
                                        <p:cTn id="14" fill="hold"/>
                                        <p:tgtEl>
                                          <p:spTgt spid="1093">
                                            <p:txEl>
                                              <p:pRg st="1" end="1"/>
                                            </p:txEl>
                                          </p:spTgt>
                                        </p:tgtEl>
                                        <p:attrNameLst>
                                          <p:attrName>style.visibility</p:attrName>
                                        </p:attrNameLst>
                                      </p:cBhvr>
                                      <p:to>
                                        <p:strVal val="visible"/>
                                      </p:to>
                                    </p:set>
                                    <p:animEffect filter="wipe(left)" transition="in">
                                      <p:cBhvr>
                                        <p:cTn id="15" dur="1000"/>
                                        <p:tgtEl>
                                          <p:spTgt spid="109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1" fill="hold">
                                  <p:stCondLst>
                                    <p:cond delay="0"/>
                                  </p:stCondLst>
                                  <p:iterate type="el" backwards="0">
                                    <p:tmAbs val="0"/>
                                  </p:iterate>
                                  <p:childTnLst>
                                    <p:set>
                                      <p:cBhvr>
                                        <p:cTn id="19" fill="hold"/>
                                        <p:tgtEl>
                                          <p:spTgt spid="1093">
                                            <p:txEl>
                                              <p:pRg st="2" end="2"/>
                                            </p:txEl>
                                          </p:spTgt>
                                        </p:tgtEl>
                                        <p:attrNameLst>
                                          <p:attrName>style.visibility</p:attrName>
                                        </p:attrNameLst>
                                      </p:cBhvr>
                                      <p:to>
                                        <p:strVal val="visible"/>
                                      </p:to>
                                    </p:set>
                                    <p:animEffect filter="wipe(left)" transition="in">
                                      <p:cBhvr>
                                        <p:cTn id="20" dur="1000"/>
                                        <p:tgtEl>
                                          <p:spTgt spid="109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1" fill="hold">
                                  <p:stCondLst>
                                    <p:cond delay="0"/>
                                  </p:stCondLst>
                                  <p:iterate type="el" backwards="0">
                                    <p:tmAbs val="0"/>
                                  </p:iterate>
                                  <p:childTnLst>
                                    <p:set>
                                      <p:cBhvr>
                                        <p:cTn id="24" fill="hold"/>
                                        <p:tgtEl>
                                          <p:spTgt spid="1093">
                                            <p:txEl>
                                              <p:pRg st="3" end="3"/>
                                            </p:txEl>
                                          </p:spTgt>
                                        </p:tgtEl>
                                        <p:attrNameLst>
                                          <p:attrName>style.visibility</p:attrName>
                                        </p:attrNameLst>
                                      </p:cBhvr>
                                      <p:to>
                                        <p:strVal val="visible"/>
                                      </p:to>
                                    </p:set>
                                    <p:animEffect filter="wipe(left)" transition="in">
                                      <p:cBhvr>
                                        <p:cTn id="25" dur="1000"/>
                                        <p:tgtEl>
                                          <p:spTgt spid="109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8" presetID="22" grpId="1" fill="hold">
                                  <p:stCondLst>
                                    <p:cond delay="0"/>
                                  </p:stCondLst>
                                  <p:iterate type="el" backwards="0">
                                    <p:tmAbs val="0"/>
                                  </p:iterate>
                                  <p:childTnLst>
                                    <p:set>
                                      <p:cBhvr>
                                        <p:cTn id="29" fill="hold"/>
                                        <p:tgtEl>
                                          <p:spTgt spid="1093">
                                            <p:txEl>
                                              <p:pRg st="4" end="4"/>
                                            </p:txEl>
                                          </p:spTgt>
                                        </p:tgtEl>
                                        <p:attrNameLst>
                                          <p:attrName>style.visibility</p:attrName>
                                        </p:attrNameLst>
                                      </p:cBhvr>
                                      <p:to>
                                        <p:strVal val="visible"/>
                                      </p:to>
                                    </p:set>
                                    <p:animEffect filter="wipe(left)" transition="in">
                                      <p:cBhvr>
                                        <p:cTn id="30" dur="1000"/>
                                        <p:tgtEl>
                                          <p:spTgt spid="1093">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093" grpId="1"/>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6" name="NER"/>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NER</a:t>
            </a:r>
          </a:p>
        </p:txBody>
      </p:sp>
      <p:sp>
        <p:nvSpPr>
          <p:cNvPr id="1097" name="NER"/>
          <p:cNvSpPr txBox="1"/>
          <p:nvPr>
            <p:ph type="body" sz="quarter" idx="1"/>
          </p:nvPr>
        </p:nvSpPr>
        <p:spPr>
          <a:xfrm>
            <a:off x="1973263" y="4756150"/>
            <a:ext cx="4573298" cy="1336675"/>
          </a:xfrm>
          <a:prstGeom prst="rect">
            <a:avLst/>
          </a:prstGeom>
        </p:spPr>
        <p:txBody>
          <a:bodyPr/>
          <a:lstStyle/>
          <a:p>
            <a:pPr/>
            <a:r>
              <a:t>NER</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9" name="Google Shape;168;p26"/>
          <p:cNvSpPr txBox="1"/>
          <p:nvPr>
            <p:ph type="title"/>
          </p:nvPr>
        </p:nvSpPr>
        <p:spPr>
          <a:xfrm>
            <a:off x="984538" y="340021"/>
            <a:ext cx="11232002" cy="908101"/>
          </a:xfrm>
          <a:prstGeom prst="rect">
            <a:avLst/>
          </a:prstGeom>
        </p:spPr>
        <p:txBody>
          <a:bodyPr/>
          <a:lstStyle>
            <a:lvl1pPr>
              <a:defRPr b="1">
                <a:latin typeface="Helvetica Neue"/>
                <a:ea typeface="Helvetica Neue"/>
                <a:cs typeface="Helvetica Neue"/>
                <a:sym typeface="Helvetica Neue"/>
              </a:defRPr>
            </a:lvl1pPr>
          </a:lstStyle>
          <a:p>
            <a:pPr/>
            <a:r>
              <a:t>Agenda</a:t>
            </a:r>
          </a:p>
        </p:txBody>
      </p:sp>
      <p:sp>
        <p:nvSpPr>
          <p:cNvPr id="1100" name="Google Shape;170;p26"/>
          <p:cNvSpPr txBox="1"/>
          <p:nvPr>
            <p:ph type="sldNum" sz="quarter" idx="2"/>
          </p:nvPr>
        </p:nvSpPr>
        <p:spPr>
          <a:xfrm>
            <a:off x="11591969" y="6529521"/>
            <a:ext cx="330059" cy="3141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01" name="Línea"/>
          <p:cNvSpPr/>
          <p:nvPr/>
        </p:nvSpPr>
        <p:spPr>
          <a:xfrm>
            <a:off x="335145" y="3926726"/>
            <a:ext cx="11366942" cy="1"/>
          </a:xfrm>
          <a:prstGeom prst="line">
            <a:avLst/>
          </a:prstGeom>
          <a:ln w="25400">
            <a:solidFill>
              <a:srgbClr val="F57D24"/>
            </a:solidFill>
          </a:ln>
          <a:effectLst>
            <a:outerShdw sx="100000" sy="100000" kx="0" ky="0" algn="b" rotWithShape="0" blurRad="38100" dist="12700" dir="5400000">
              <a:srgbClr val="000000">
                <a:alpha val="38000"/>
              </a:srgbClr>
            </a:outerShdw>
          </a:effectLst>
        </p:spPr>
        <p:txBody>
          <a:bodyPr lIns="45718" tIns="45718" rIns="45718" bIns="45718"/>
          <a:lstStyle/>
          <a:p>
            <a:pPr>
              <a:defRPr>
                <a:solidFill>
                  <a:srgbClr val="D3002D"/>
                </a:solidFill>
              </a:defRPr>
            </a:pPr>
          </a:p>
        </p:txBody>
      </p:sp>
      <p:sp>
        <p:nvSpPr>
          <p:cNvPr id="1102" name="Introduction…"/>
          <p:cNvSpPr/>
          <p:nvPr/>
        </p:nvSpPr>
        <p:spPr>
          <a:xfrm>
            <a:off x="185163" y="1522940"/>
            <a:ext cx="2671367"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418"/>
                </a:lnTo>
                <a:lnTo>
                  <a:pt x="13196" y="17418"/>
                </a:lnTo>
                <a:lnTo>
                  <a:pt x="14620" y="21600"/>
                </a:lnTo>
                <a:lnTo>
                  <a:pt x="16042" y="17418"/>
                </a:lnTo>
                <a:lnTo>
                  <a:pt x="21600" y="17418"/>
                </a:lnTo>
                <a:lnTo>
                  <a:pt x="21600" y="0"/>
                </a:lnTo>
                <a:lnTo>
                  <a:pt x="0" y="0"/>
                </a:lnTo>
                <a:close/>
              </a:path>
            </a:pathLst>
          </a:custGeom>
          <a:ln w="25400">
            <a:solidFill>
              <a:srgbClr val="F57D24">
                <a:alpha val="22157"/>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Introduction</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Introductions</a:t>
            </a:r>
          </a:p>
          <a:p>
            <a:pPr marL="180473" indent="-180473">
              <a:buSzPct val="100000"/>
              <a:buChar char="•"/>
              <a:defRPr sz="1800">
                <a:latin typeface="Helvetica Neue Light"/>
                <a:ea typeface="Helvetica Neue Light"/>
                <a:cs typeface="Helvetica Neue Light"/>
                <a:sym typeface="Helvetica Neue Light"/>
              </a:defRPr>
            </a:pPr>
            <a:r>
              <a:t>Expectations</a:t>
            </a:r>
          </a:p>
          <a:p>
            <a:pPr marL="180473" indent="-180473">
              <a:buSzPct val="100000"/>
              <a:buChar char="•"/>
              <a:defRPr sz="1800">
                <a:latin typeface="Helvetica Neue Light"/>
                <a:ea typeface="Helvetica Neue Light"/>
                <a:cs typeface="Helvetica Neue Light"/>
                <a:sym typeface="Helvetica Neue Light"/>
              </a:defRPr>
            </a:pPr>
            <a:r>
              <a:t>Overview of Apache Solr</a:t>
            </a:r>
          </a:p>
          <a:p>
            <a:pPr marL="180473" indent="-180473">
              <a:buSzPct val="100000"/>
              <a:buChar char="•"/>
              <a:defRPr sz="1800">
                <a:latin typeface="Helvetica Neue Light"/>
                <a:ea typeface="Helvetica Neue Light"/>
                <a:cs typeface="Helvetica Neue Light"/>
                <a:sym typeface="Helvetica Neue Light"/>
              </a:defRPr>
            </a:pPr>
            <a:r>
              <a:t>What is Neural Search?</a:t>
            </a:r>
          </a:p>
        </p:txBody>
      </p:sp>
      <p:sp>
        <p:nvSpPr>
          <p:cNvPr id="1103" name="Synonyms…"/>
          <p:cNvSpPr/>
          <p:nvPr/>
        </p:nvSpPr>
        <p:spPr>
          <a:xfrm>
            <a:off x="851437" y="3920631"/>
            <a:ext cx="2750741" cy="2394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96" y="0"/>
                </a:moveTo>
                <a:lnTo>
                  <a:pt x="13638" y="4329"/>
                </a:lnTo>
                <a:lnTo>
                  <a:pt x="0" y="4329"/>
                </a:lnTo>
                <a:lnTo>
                  <a:pt x="0" y="21600"/>
                </a:lnTo>
                <a:lnTo>
                  <a:pt x="21600" y="21600"/>
                </a:lnTo>
                <a:lnTo>
                  <a:pt x="21600" y="4329"/>
                </a:lnTo>
                <a:lnTo>
                  <a:pt x="16352" y="4329"/>
                </a:lnTo>
                <a:lnTo>
                  <a:pt x="14996" y="0"/>
                </a:lnTo>
                <a:close/>
              </a:path>
            </a:pathLst>
          </a:custGeom>
          <a:ln w="25400">
            <a:solidFill>
              <a:srgbClr val="F57D24">
                <a:alpha val="29517"/>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Synonyms</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Neural Networks</a:t>
            </a:r>
          </a:p>
          <a:p>
            <a:pPr marL="180473" indent="-180473">
              <a:buSzPct val="100000"/>
              <a:buChar char="•"/>
              <a:defRPr sz="1800">
                <a:latin typeface="Helvetica Neue Light"/>
                <a:ea typeface="Helvetica Neue Light"/>
                <a:cs typeface="Helvetica Neue Light"/>
                <a:sym typeface="Helvetica Neue Light"/>
              </a:defRPr>
            </a:pPr>
            <a:r>
              <a:t>Word2vec</a:t>
            </a:r>
          </a:p>
          <a:p>
            <a:pPr marL="180473" indent="-180473">
              <a:buSzPct val="100000"/>
              <a:buChar char="•"/>
              <a:defRPr sz="1800">
                <a:latin typeface="Helvetica Neue Light"/>
                <a:ea typeface="Helvetica Neue Light"/>
                <a:cs typeface="Helvetica Neue Light"/>
                <a:sym typeface="Helvetica Neue Light"/>
              </a:defRPr>
            </a:pPr>
            <a:r>
              <a:t>CBOW and Skip-Gram</a:t>
            </a:r>
          </a:p>
        </p:txBody>
      </p:sp>
      <p:sp>
        <p:nvSpPr>
          <p:cNvPr id="1104" name="Ranking…"/>
          <p:cNvSpPr/>
          <p:nvPr/>
        </p:nvSpPr>
        <p:spPr>
          <a:xfrm>
            <a:off x="3704490" y="1641041"/>
            <a:ext cx="3087688" cy="2294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059"/>
                </a:lnTo>
                <a:lnTo>
                  <a:pt x="3593" y="15059"/>
                </a:lnTo>
                <a:lnTo>
                  <a:pt x="4803" y="21600"/>
                </a:lnTo>
                <a:lnTo>
                  <a:pt x="6011" y="15059"/>
                </a:lnTo>
                <a:lnTo>
                  <a:pt x="21600" y="15059"/>
                </a:lnTo>
                <a:lnTo>
                  <a:pt x="21600" y="0"/>
                </a:lnTo>
                <a:lnTo>
                  <a:pt x="0" y="0"/>
                </a:lnTo>
                <a:close/>
              </a:path>
            </a:pathLst>
          </a:custGeom>
          <a:ln w="25400">
            <a:solidFill>
              <a:srgbClr val="F57D24">
                <a:alpha val="27120"/>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Ranking</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Doc2Vec</a:t>
            </a:r>
          </a:p>
          <a:p>
            <a:pPr marL="180473" indent="-180473">
              <a:buSzPct val="100000"/>
              <a:buChar char="•"/>
              <a:defRPr sz="1800">
                <a:latin typeface="Helvetica Neue Light"/>
                <a:ea typeface="Helvetica Neue Light"/>
                <a:cs typeface="Helvetica Neue Light"/>
                <a:sym typeface="Helvetica Neue Light"/>
              </a:defRPr>
            </a:pPr>
            <a:r>
              <a:t>PD-DM and DBOW</a:t>
            </a:r>
          </a:p>
          <a:p>
            <a:pPr marL="180473" indent="-180473">
              <a:buSzPct val="100000"/>
              <a:buChar char="•"/>
              <a:defRPr sz="1800">
                <a:latin typeface="Helvetica Neue Light"/>
                <a:ea typeface="Helvetica Neue Light"/>
                <a:cs typeface="Helvetica Neue Light"/>
                <a:sym typeface="Helvetica Neue Light"/>
              </a:defRPr>
            </a:pPr>
            <a:r>
              <a:t>Learning to Rank</a:t>
            </a:r>
          </a:p>
        </p:txBody>
      </p:sp>
      <p:sp>
        <p:nvSpPr>
          <p:cNvPr id="1105" name="Text Generation…"/>
          <p:cNvSpPr/>
          <p:nvPr/>
        </p:nvSpPr>
        <p:spPr>
          <a:xfrm>
            <a:off x="4552156" y="3941268"/>
            <a:ext cx="3087688" cy="2038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108" y="0"/>
                </a:moveTo>
                <a:lnTo>
                  <a:pt x="14898" y="4794"/>
                </a:lnTo>
                <a:lnTo>
                  <a:pt x="0" y="4794"/>
                </a:lnTo>
                <a:lnTo>
                  <a:pt x="0" y="21600"/>
                </a:lnTo>
                <a:lnTo>
                  <a:pt x="21600" y="21600"/>
                </a:lnTo>
                <a:lnTo>
                  <a:pt x="21600" y="4794"/>
                </a:lnTo>
                <a:lnTo>
                  <a:pt x="17319" y="4794"/>
                </a:lnTo>
                <a:lnTo>
                  <a:pt x="16108" y="0"/>
                </a:lnTo>
                <a:close/>
              </a:path>
            </a:pathLst>
          </a:custGeom>
          <a:ln w="25400">
            <a:solidFill>
              <a:srgbClr val="F57D24">
                <a:alpha val="20823"/>
              </a:srgbClr>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alpha val="22629"/>
                  </a:srgbClr>
                </a:solidFill>
                <a:latin typeface="Helvetica Neue"/>
                <a:ea typeface="Helvetica Neue"/>
                <a:cs typeface="Helvetica Neue"/>
                <a:sym typeface="Helvetica Neue"/>
              </a:defRPr>
            </a:pPr>
            <a:r>
              <a:t>Text Generation</a:t>
            </a:r>
          </a:p>
          <a:p>
            <a:pPr>
              <a:defRPr sz="1800">
                <a:solidFill>
                  <a:srgbClr val="F57D24">
                    <a:alpha val="22629"/>
                  </a:srgbClr>
                </a:solidFill>
                <a:latin typeface="Helvetica Neue Light"/>
                <a:ea typeface="Helvetica Neue Light"/>
                <a:cs typeface="Helvetica Neue Light"/>
                <a:sym typeface="Helvetica Neue Light"/>
              </a:defRPr>
            </a:pPr>
          </a:p>
          <a:p>
            <a:pPr marL="180473" indent="-180473">
              <a:buSzPct val="100000"/>
              <a:buChar char="•"/>
              <a:defRPr sz="1800">
                <a:solidFill>
                  <a:srgbClr val="F57D24">
                    <a:alpha val="22629"/>
                  </a:srgbClr>
                </a:solidFill>
                <a:latin typeface="Helvetica Neue Light"/>
                <a:ea typeface="Helvetica Neue Light"/>
                <a:cs typeface="Helvetica Neue Light"/>
                <a:sym typeface="Helvetica Neue Light"/>
              </a:defRPr>
            </a:pPr>
            <a:r>
              <a:t>RNN</a:t>
            </a:r>
          </a:p>
          <a:p>
            <a:pPr marL="180473" indent="-180473">
              <a:buSzPct val="100000"/>
              <a:buChar char="•"/>
              <a:defRPr sz="1800">
                <a:solidFill>
                  <a:srgbClr val="F57D24">
                    <a:alpha val="22629"/>
                  </a:srgbClr>
                </a:solidFill>
                <a:latin typeface="Helvetica Neue Light"/>
                <a:ea typeface="Helvetica Neue Light"/>
                <a:cs typeface="Helvetica Neue Light"/>
                <a:sym typeface="Helvetica Neue Light"/>
              </a:defRPr>
            </a:pPr>
            <a:r>
              <a:t>GRU and LSTM</a:t>
            </a:r>
          </a:p>
          <a:p>
            <a:pPr marL="180473" indent="-180473">
              <a:buSzPct val="100000"/>
              <a:buChar char="•"/>
              <a:defRPr sz="1800">
                <a:solidFill>
                  <a:srgbClr val="F57D24">
                    <a:alpha val="22629"/>
                  </a:srgbClr>
                </a:solidFill>
                <a:latin typeface="Helvetica Neue Light"/>
                <a:ea typeface="Helvetica Neue Light"/>
                <a:cs typeface="Helvetica Neue Light"/>
                <a:sym typeface="Helvetica Neue Light"/>
              </a:defRPr>
            </a:pPr>
            <a:r>
              <a:t>Transformers</a:t>
            </a:r>
          </a:p>
        </p:txBody>
      </p:sp>
      <p:sp>
        <p:nvSpPr>
          <p:cNvPr id="1106" name="Rounded Rectangle"/>
          <p:cNvSpPr/>
          <p:nvPr/>
        </p:nvSpPr>
        <p:spPr>
          <a:xfrm>
            <a:off x="8131054" y="1479301"/>
            <a:ext cx="3289675" cy="2218087"/>
          </a:xfrm>
          <a:prstGeom prst="roundRect">
            <a:avLst>
              <a:gd name="adj" fmla="val 16909"/>
            </a:avLst>
          </a:prstGeom>
          <a:ln w="50800">
            <a:solidFill>
              <a:srgbClr val="9BC850"/>
            </a:solidFill>
            <a:custDash>
              <a:ds d="200000" sp="200000"/>
            </a:custDash>
            <a:miter lim="400000"/>
          </a:ln>
        </p:spPr>
        <p:txBody>
          <a:bodyPr lIns="0" tIns="0" rIns="0" bIns="0"/>
          <a:lstStyle/>
          <a:p>
            <a:pPr/>
          </a:p>
        </p:txBody>
      </p:sp>
      <p:sp>
        <p:nvSpPr>
          <p:cNvPr id="1107" name="NER…"/>
          <p:cNvSpPr/>
          <p:nvPr/>
        </p:nvSpPr>
        <p:spPr>
          <a:xfrm>
            <a:off x="8232047" y="1778853"/>
            <a:ext cx="3087689" cy="21121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6218"/>
                </a:lnTo>
                <a:lnTo>
                  <a:pt x="4187" y="16218"/>
                </a:lnTo>
                <a:lnTo>
                  <a:pt x="5394" y="21600"/>
                </a:lnTo>
                <a:lnTo>
                  <a:pt x="6605" y="16218"/>
                </a:lnTo>
                <a:lnTo>
                  <a:pt x="21600" y="16218"/>
                </a:lnTo>
                <a:lnTo>
                  <a:pt x="21600" y="0"/>
                </a:lnTo>
                <a:lnTo>
                  <a:pt x="0"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NER</a:t>
            </a:r>
          </a:p>
          <a:p>
            <a:pPr>
              <a:defRPr sz="1800">
                <a:latin typeface="Helvetica Neue Light"/>
                <a:ea typeface="Helvetica Neue Light"/>
                <a:cs typeface="Helvetica Neue Light"/>
                <a:sym typeface="Helvetica Neue Light"/>
              </a:defRPr>
            </a:pPr>
          </a:p>
          <a:p>
            <a:pPr marL="180473" indent="-180473">
              <a:buSzPct val="100000"/>
              <a:buChar char="•"/>
              <a:defRPr sz="1800">
                <a:latin typeface="Helvetica Neue Light"/>
                <a:ea typeface="Helvetica Neue Light"/>
                <a:cs typeface="Helvetica Neue Light"/>
                <a:sym typeface="Helvetica Neue Light"/>
              </a:defRPr>
            </a:pPr>
            <a:r>
              <a:t>Spacy</a:t>
            </a:r>
          </a:p>
        </p:txBody>
      </p:sp>
      <p:sp>
        <p:nvSpPr>
          <p:cNvPr id="1108" name="Closing Thoughts"/>
          <p:cNvSpPr/>
          <p:nvPr/>
        </p:nvSpPr>
        <p:spPr>
          <a:xfrm>
            <a:off x="8589822" y="3951436"/>
            <a:ext cx="3087688" cy="1954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130" y="0"/>
                </a:moveTo>
                <a:lnTo>
                  <a:pt x="5922" y="4074"/>
                </a:lnTo>
                <a:lnTo>
                  <a:pt x="0" y="4074"/>
                </a:lnTo>
                <a:lnTo>
                  <a:pt x="0" y="21600"/>
                </a:lnTo>
                <a:lnTo>
                  <a:pt x="21600" y="21600"/>
                </a:lnTo>
                <a:lnTo>
                  <a:pt x="21600" y="4074"/>
                </a:lnTo>
                <a:lnTo>
                  <a:pt x="8337" y="4074"/>
                </a:lnTo>
                <a:lnTo>
                  <a:pt x="7130" y="0"/>
                </a:lnTo>
                <a:close/>
              </a:path>
            </a:pathLst>
          </a:custGeom>
          <a:ln w="25400">
            <a:solidFill>
              <a:srgbClr val="F57D24"/>
            </a:solidFill>
          </a:ln>
          <a:extLst>
            <a:ext uri="{C572A759-6A51-4108-AA02-DFA0A04FC94B}">
              <ma14:wrappingTextBoxFlag xmlns:ma14="http://schemas.microsoft.com/office/mac/drawingml/2011/main" val="1"/>
            </a:ext>
          </a:extLst>
        </p:spPr>
        <p:txBody>
          <a:bodyPr lIns="0" tIns="0" rIns="0" bIns="0" anchor="ctr"/>
          <a:lstStyle/>
          <a:p>
            <a:pPr algn="ctr">
              <a:defRPr b="1" sz="1800">
                <a:solidFill>
                  <a:srgbClr val="F57D24"/>
                </a:solidFill>
                <a:latin typeface="Helvetica Neue"/>
                <a:ea typeface="Helvetica Neue"/>
                <a:cs typeface="Helvetica Neue"/>
                <a:sym typeface="Helvetica Neue"/>
              </a:defRPr>
            </a:pPr>
            <a:r>
              <a:t>Closing Thoughts</a:t>
            </a:r>
          </a:p>
          <a:p>
            <a:pPr>
              <a:defRPr sz="1800">
                <a:latin typeface="Helvetica Neue Light"/>
                <a:ea typeface="Helvetica Neue Light"/>
                <a:cs typeface="Helvetica Neue Light"/>
                <a:sym typeface="Helvetica Neue Light"/>
              </a:defRPr>
            </a:pPr>
          </a:p>
          <a:p>
            <a:pPr>
              <a:defRPr sz="1800">
                <a:latin typeface="Helvetica Neue Light"/>
                <a:ea typeface="Helvetica Neue Light"/>
                <a:cs typeface="Helvetica Neue Light"/>
                <a:sym typeface="Helvetica Neue Light"/>
              </a:defRPr>
            </a:pPr>
          </a:p>
        </p:txBody>
      </p:sp>
      <p:sp>
        <p:nvSpPr>
          <p:cNvPr id="1109" name="Rounded Rectangle"/>
          <p:cNvSpPr/>
          <p:nvPr/>
        </p:nvSpPr>
        <p:spPr>
          <a:xfrm>
            <a:off x="8488829" y="4008761"/>
            <a:ext cx="3289674" cy="2218087"/>
          </a:xfrm>
          <a:prstGeom prst="roundRect">
            <a:avLst>
              <a:gd name="adj" fmla="val 16909"/>
            </a:avLst>
          </a:prstGeom>
          <a:ln w="50800">
            <a:solidFill>
              <a:srgbClr val="9BC850"/>
            </a:solidFill>
            <a:custDash>
              <a:ds d="200000" sp="200000"/>
            </a:custDash>
            <a:miter lim="400000"/>
          </a:ln>
        </p:spPr>
        <p:txBody>
          <a:bodyPr lIns="0" tIns="0" rIns="0" bIns="0"/>
          <a:lstStyle/>
          <a:p>
            <a:pP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3" name="Synonym Expansion…"/>
          <p:cNvSpPr txBox="1"/>
          <p:nvPr>
            <p:ph type="body" sz="half" idx="1"/>
          </p:nvPr>
        </p:nvSpPr>
        <p:spPr>
          <a:xfrm>
            <a:off x="922541" y="1420720"/>
            <a:ext cx="5181601" cy="4781225"/>
          </a:xfrm>
          <a:prstGeom prst="rect">
            <a:avLst/>
          </a:prstGeom>
        </p:spPr>
        <p:txBody>
          <a:bodyPr anchor="ctr"/>
          <a:lstStyle/>
          <a:p>
            <a:pPr marL="308959" indent="-308959">
              <a:buClrTx/>
              <a:buSzPct val="100000"/>
              <a:buFontTx/>
              <a:buAutoNum type="arabicPeriod" startAt="1"/>
              <a:defRPr sz="2600">
                <a:solidFill>
                  <a:srgbClr val="3F3F3F">
                    <a:alpha val="23186"/>
                  </a:srgbClr>
                </a:solidFill>
              </a:defRPr>
            </a:pPr>
            <a:r>
              <a:t>Synonym Expansion</a:t>
            </a:r>
          </a:p>
          <a:p>
            <a:pPr marL="308959" indent="-308959">
              <a:buClrTx/>
              <a:buSzPct val="100000"/>
              <a:buFontTx/>
              <a:buAutoNum type="arabicPeriod" startAt="1"/>
              <a:defRPr sz="2600">
                <a:solidFill>
                  <a:srgbClr val="3F3F3F">
                    <a:alpha val="31739"/>
                  </a:srgbClr>
                </a:solidFill>
              </a:defRPr>
            </a:pPr>
            <a:r>
              <a:t>Reranking results</a:t>
            </a:r>
          </a:p>
          <a:p>
            <a:pPr marL="308959" indent="-308959">
              <a:buClrTx/>
              <a:buSzPct val="100000"/>
              <a:buFontTx/>
              <a:buAutoNum type="arabicPeriod" startAt="1"/>
              <a:defRPr sz="2600">
                <a:solidFill>
                  <a:srgbClr val="3F3F3F">
                    <a:alpha val="19616"/>
                  </a:srgbClr>
                </a:solidFill>
              </a:defRPr>
            </a:pPr>
            <a:r>
              <a:t>Alternative Queries</a:t>
            </a:r>
          </a:p>
          <a:p>
            <a:pPr marL="308959" indent="-308959">
              <a:buClrTx/>
              <a:buSzPct val="100000"/>
              <a:buFontTx/>
              <a:buAutoNum type="arabicPeriod" startAt="1"/>
              <a:defRPr sz="2600"/>
            </a:pPr>
            <a:r>
              <a:t>NER</a:t>
            </a:r>
          </a:p>
        </p:txBody>
      </p:sp>
      <p:sp>
        <p:nvSpPr>
          <p:cNvPr id="11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15" name="Data"/>
          <p:cNvSpPr/>
          <p:nvPr/>
        </p:nvSpPr>
        <p:spPr>
          <a:xfrm>
            <a:off x="6611174" y="2080858"/>
            <a:ext cx="1270001" cy="585508"/>
          </a:xfrm>
          <a:prstGeom prst="roundRect">
            <a:avLst>
              <a:gd name="adj" fmla="val 32536"/>
            </a:avLst>
          </a:prstGeom>
          <a:solidFill>
            <a:srgbClr val="D1D200"/>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b="1" sz="1800">
                <a:solidFill>
                  <a:srgbClr val="FDFFFF"/>
                </a:solidFill>
                <a:latin typeface="Helvetica Neue"/>
                <a:ea typeface="Helvetica Neue"/>
                <a:cs typeface="Helvetica Neue"/>
                <a:sym typeface="Helvetica Neue"/>
              </a:defRPr>
            </a:lvl1pPr>
          </a:lstStyle>
          <a:p>
            <a:pPr/>
            <a:r>
              <a:t>Data</a:t>
            </a:r>
          </a:p>
        </p:txBody>
      </p:sp>
      <p:sp>
        <p:nvSpPr>
          <p:cNvPr id="1116" name="Search Engine"/>
          <p:cNvSpPr/>
          <p:nvPr/>
        </p:nvSpPr>
        <p:spPr>
          <a:xfrm>
            <a:off x="10026362" y="3302947"/>
            <a:ext cx="1270001" cy="1016770"/>
          </a:xfrm>
          <a:prstGeom prst="rect">
            <a:avLst/>
          </a:prstGeom>
          <a:solidFill>
            <a:srgbClr val="D1D200"/>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b="1" sz="1800">
                <a:solidFill>
                  <a:srgbClr val="FDFFFF"/>
                </a:solidFill>
                <a:latin typeface="Helvetica Neue"/>
                <a:ea typeface="Helvetica Neue"/>
                <a:cs typeface="Helvetica Neue"/>
                <a:sym typeface="Helvetica Neue"/>
              </a:defRPr>
            </a:lvl1pPr>
          </a:lstStyle>
          <a:p>
            <a:pPr/>
            <a:r>
              <a:t>Search Engine</a:t>
            </a:r>
          </a:p>
        </p:txBody>
      </p:sp>
      <p:sp>
        <p:nvSpPr>
          <p:cNvPr id="1117" name="Query"/>
          <p:cNvSpPr/>
          <p:nvPr/>
        </p:nvSpPr>
        <p:spPr>
          <a:xfrm>
            <a:off x="6611174" y="5107315"/>
            <a:ext cx="1270001" cy="585508"/>
          </a:xfrm>
          <a:prstGeom prst="roundRect">
            <a:avLst>
              <a:gd name="adj" fmla="val 32536"/>
            </a:avLst>
          </a:prstGeom>
          <a:solidFill>
            <a:srgbClr val="D1D200"/>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b="1" sz="1800">
                <a:solidFill>
                  <a:srgbClr val="FDFFFF"/>
                </a:solidFill>
                <a:latin typeface="Helvetica Neue"/>
                <a:ea typeface="Helvetica Neue"/>
                <a:cs typeface="Helvetica Neue"/>
                <a:sym typeface="Helvetica Neue"/>
              </a:defRPr>
            </a:lvl1pPr>
          </a:lstStyle>
          <a:p>
            <a:pPr/>
            <a:r>
              <a:t>Query</a:t>
            </a:r>
          </a:p>
        </p:txBody>
      </p:sp>
      <p:sp>
        <p:nvSpPr>
          <p:cNvPr id="1118" name="What are we going to do now?"/>
          <p:cNvSpPr txBox="1"/>
          <p:nvPr>
            <p:ph type="title"/>
          </p:nvPr>
        </p:nvSpPr>
        <p:spPr>
          <a:xfrm>
            <a:off x="952496" y="323999"/>
            <a:ext cx="11232001" cy="908051"/>
          </a:xfrm>
          <a:prstGeom prst="rect">
            <a:avLst/>
          </a:prstGeom>
        </p:spPr>
        <p:txBody>
          <a:bodyPr/>
          <a:lstStyle>
            <a:lvl1pPr>
              <a:defRPr b="1">
                <a:latin typeface="Helvetica Neue"/>
                <a:ea typeface="Helvetica Neue"/>
                <a:cs typeface="Helvetica Neue"/>
                <a:sym typeface="Helvetica Neue"/>
              </a:defRPr>
            </a:lvl1pPr>
          </a:lstStyle>
          <a:p>
            <a:pPr/>
            <a:r>
              <a:t>What are we going to do now?</a:t>
            </a:r>
          </a:p>
        </p:txBody>
      </p:sp>
      <p:sp>
        <p:nvSpPr>
          <p:cNvPr id="1119" name="Line"/>
          <p:cNvSpPr/>
          <p:nvPr/>
        </p:nvSpPr>
        <p:spPr>
          <a:xfrm>
            <a:off x="8028262" y="2542900"/>
            <a:ext cx="1856892" cy="1042148"/>
          </a:xfrm>
          <a:prstGeom prst="line">
            <a:avLst/>
          </a:prstGeom>
          <a:ln w="25400">
            <a:solidFill>
              <a:schemeClr val="accent1"/>
            </a:solidFill>
            <a:custDash>
              <a:ds d="200000" sp="200000"/>
            </a:custDash>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120" name="Line"/>
          <p:cNvSpPr/>
          <p:nvPr/>
        </p:nvSpPr>
        <p:spPr>
          <a:xfrm flipV="1">
            <a:off x="8028263" y="4199606"/>
            <a:ext cx="1858237" cy="1285197"/>
          </a:xfrm>
          <a:prstGeom prst="line">
            <a:avLst/>
          </a:prstGeom>
          <a:ln w="25400">
            <a:solidFill>
              <a:schemeClr val="accent1"/>
            </a:solidFill>
            <a:custDash>
              <a:ds d="200000" sp="200000"/>
            </a:custDash>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121" name="Index"/>
          <p:cNvSpPr txBox="1"/>
          <p:nvPr/>
        </p:nvSpPr>
        <p:spPr>
          <a:xfrm>
            <a:off x="8784209" y="2729374"/>
            <a:ext cx="447651"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Index</a:t>
            </a:r>
          </a:p>
        </p:txBody>
      </p:sp>
      <p:sp>
        <p:nvSpPr>
          <p:cNvPr id="1122" name="Query"/>
          <p:cNvSpPr txBox="1"/>
          <p:nvPr/>
        </p:nvSpPr>
        <p:spPr>
          <a:xfrm>
            <a:off x="8784209" y="5059799"/>
            <a:ext cx="496876"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Query</a:t>
            </a:r>
          </a:p>
        </p:txBody>
      </p:sp>
      <p:sp>
        <p:nvSpPr>
          <p:cNvPr id="1123" name="4"/>
          <p:cNvSpPr/>
          <p:nvPr/>
        </p:nvSpPr>
        <p:spPr>
          <a:xfrm>
            <a:off x="8807453" y="2272439"/>
            <a:ext cx="450388" cy="410482"/>
          </a:xfrm>
          <a:prstGeom prst="ellipse">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a:solidFill>
                  <a:srgbClr val="FDFFFF"/>
                </a:solidFill>
                <a:latin typeface="Helvetica Neue"/>
                <a:ea typeface="Helvetica Neue"/>
                <a:cs typeface="Helvetica Neue"/>
                <a:sym typeface="Helvetica Neue"/>
              </a:defRPr>
            </a:lvl1pPr>
          </a:lstStyle>
          <a:p>
            <a:pPr/>
            <a:r>
              <a:t>4</a:t>
            </a:r>
          </a:p>
        </p:txBody>
      </p:sp>
      <p:sp>
        <p:nvSpPr>
          <p:cNvPr id="1124" name="1"/>
          <p:cNvSpPr/>
          <p:nvPr/>
        </p:nvSpPr>
        <p:spPr>
          <a:xfrm>
            <a:off x="8485249" y="4436781"/>
            <a:ext cx="450388" cy="410482"/>
          </a:xfrm>
          <a:prstGeom prst="ellipse">
            <a:avLst/>
          </a:prstGeom>
          <a:solidFill>
            <a:schemeClr val="accent1">
              <a:alpha val="27239"/>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a:solidFill>
                  <a:srgbClr val="FDFFFF"/>
                </a:solidFill>
                <a:latin typeface="Helvetica Neue"/>
                <a:ea typeface="Helvetica Neue"/>
                <a:cs typeface="Helvetica Neue"/>
                <a:sym typeface="Helvetica Neue"/>
              </a:defRPr>
            </a:lvl1pPr>
          </a:lstStyle>
          <a:p>
            <a:pPr/>
            <a:r>
              <a:t>1</a:t>
            </a:r>
          </a:p>
        </p:txBody>
      </p:sp>
      <p:sp>
        <p:nvSpPr>
          <p:cNvPr id="1125" name="3"/>
          <p:cNvSpPr/>
          <p:nvPr/>
        </p:nvSpPr>
        <p:spPr>
          <a:xfrm>
            <a:off x="8981244" y="4117183"/>
            <a:ext cx="450387" cy="410482"/>
          </a:xfrm>
          <a:prstGeom prst="ellipse">
            <a:avLst/>
          </a:prstGeom>
          <a:solidFill>
            <a:schemeClr val="accent1">
              <a:alpha val="15986"/>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a:solidFill>
                  <a:srgbClr val="FDFFFF"/>
                </a:solidFill>
                <a:latin typeface="Helvetica Neue"/>
                <a:ea typeface="Helvetica Neue"/>
                <a:cs typeface="Helvetica Neue"/>
                <a:sym typeface="Helvetica Neue"/>
              </a:defRPr>
            </a:lvl1pPr>
          </a:lstStyle>
          <a:p>
            <a:pPr/>
            <a:r>
              <a:t>3</a:t>
            </a:r>
          </a:p>
        </p:txBody>
      </p:sp>
      <p:sp>
        <p:nvSpPr>
          <p:cNvPr id="1128" name="Connection Line"/>
          <p:cNvSpPr/>
          <p:nvPr/>
        </p:nvSpPr>
        <p:spPr>
          <a:xfrm>
            <a:off x="8168160" y="4549252"/>
            <a:ext cx="2190676" cy="1395055"/>
          </a:xfrm>
          <a:custGeom>
            <a:avLst/>
            <a:gdLst/>
            <a:ahLst/>
            <a:cxnLst>
              <a:cxn ang="0">
                <a:pos x="wd2" y="hd2"/>
              </a:cxn>
              <a:cxn ang="5400000">
                <a:pos x="wd2" y="hd2"/>
              </a:cxn>
              <a:cxn ang="10800000">
                <a:pos x="wd2" y="hd2"/>
              </a:cxn>
              <a:cxn ang="16200000">
                <a:pos x="wd2" y="hd2"/>
              </a:cxn>
            </a:cxnLst>
            <a:rect l="0" t="0" r="r" b="b"/>
            <a:pathLst>
              <a:path w="21600" h="19245" fill="norm" stroke="1" extrusionOk="0">
                <a:moveTo>
                  <a:pt x="0" y="18441"/>
                </a:moveTo>
                <a:cubicBezTo>
                  <a:pt x="10994" y="21600"/>
                  <a:pt x="18194" y="15453"/>
                  <a:pt x="21600" y="0"/>
                </a:cubicBezTo>
              </a:path>
            </a:pathLst>
          </a:custGeom>
          <a:ln w="25400">
            <a:solidFill>
              <a:schemeClr val="accent1"/>
            </a:solidFill>
            <a:custDash>
              <a:ds d="200000" sp="200000"/>
            </a:custDash>
            <a:miter lim="400000"/>
            <a:headEnd type="triangle"/>
          </a:ln>
          <a:effectLst>
            <a:outerShdw sx="100000" sy="100000" kx="0" ky="0" algn="b" rotWithShape="0" blurRad="38100" dist="12700" dir="5400000">
              <a:srgbClr val="000000">
                <a:alpha val="38000"/>
              </a:srgbClr>
            </a:outerShdw>
          </a:effectLst>
        </p:spPr>
        <p:txBody>
          <a:bodyPr/>
          <a:lstStyle/>
          <a:p>
            <a:pPr/>
          </a:p>
        </p:txBody>
      </p:sp>
      <p:sp>
        <p:nvSpPr>
          <p:cNvPr id="1127" name="2"/>
          <p:cNvSpPr/>
          <p:nvPr/>
        </p:nvSpPr>
        <p:spPr>
          <a:xfrm>
            <a:off x="9540495" y="5730704"/>
            <a:ext cx="450388" cy="410483"/>
          </a:xfrm>
          <a:prstGeom prst="ellipse">
            <a:avLst/>
          </a:prstGeom>
          <a:solidFill>
            <a:schemeClr val="accent1">
              <a:alpha val="29909"/>
            </a:schemeClr>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defRPr>
                <a:solidFill>
                  <a:srgbClr val="FDFFFF"/>
                </a:solidFill>
                <a:latin typeface="Helvetica Neue"/>
                <a:ea typeface="Helvetica Neue"/>
                <a:cs typeface="Helvetica Neue"/>
                <a:sym typeface="Helvetica Neue"/>
              </a:defRPr>
            </a:lvl1pPr>
          </a:lstStyle>
          <a:p>
            <a:pPr/>
            <a:r>
              <a:t>2</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1" name="Search Engine"/>
          <p:cNvSpPr/>
          <p:nvPr/>
        </p:nvSpPr>
        <p:spPr>
          <a:xfrm>
            <a:off x="8360771" y="2370229"/>
            <a:ext cx="1270001" cy="1016770"/>
          </a:xfrm>
          <a:prstGeom prst="rect">
            <a:avLst/>
          </a:prstGeom>
          <a:solidFill>
            <a:srgbClr val="D1D200"/>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b="1" sz="1800">
                <a:solidFill>
                  <a:srgbClr val="FDFFFF"/>
                </a:solidFill>
                <a:latin typeface="Helvetica Neue"/>
                <a:ea typeface="Helvetica Neue"/>
                <a:cs typeface="Helvetica Neue"/>
                <a:sym typeface="Helvetica Neue"/>
              </a:defRPr>
            </a:lvl1pPr>
          </a:lstStyle>
          <a:p>
            <a:pPr/>
            <a:r>
              <a:t>Search Engine</a:t>
            </a:r>
          </a:p>
        </p:txBody>
      </p:sp>
      <p:sp>
        <p:nvSpPr>
          <p:cNvPr id="1132" name="Data"/>
          <p:cNvSpPr/>
          <p:nvPr/>
        </p:nvSpPr>
        <p:spPr>
          <a:xfrm>
            <a:off x="1497962" y="2531409"/>
            <a:ext cx="1270001" cy="585508"/>
          </a:xfrm>
          <a:prstGeom prst="roundRect">
            <a:avLst>
              <a:gd name="adj" fmla="val 32536"/>
            </a:avLst>
          </a:prstGeom>
          <a:solidFill>
            <a:srgbClr val="D1D200"/>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b="1" sz="1800">
                <a:solidFill>
                  <a:srgbClr val="FDFFFF"/>
                </a:solidFill>
                <a:latin typeface="Helvetica Neue"/>
                <a:ea typeface="Helvetica Neue"/>
                <a:cs typeface="Helvetica Neue"/>
                <a:sym typeface="Helvetica Neue"/>
              </a:defRPr>
            </a:lvl1pPr>
          </a:lstStyle>
          <a:p>
            <a:pPr/>
            <a:r>
              <a:t>Data</a:t>
            </a:r>
          </a:p>
        </p:txBody>
      </p:sp>
      <p:sp>
        <p:nvSpPr>
          <p:cNvPr id="1133" name="What are we going to do now?"/>
          <p:cNvSpPr txBox="1"/>
          <p:nvPr>
            <p:ph type="title"/>
          </p:nvPr>
        </p:nvSpPr>
        <p:spPr>
          <a:xfrm>
            <a:off x="952496" y="323999"/>
            <a:ext cx="11232001" cy="908051"/>
          </a:xfrm>
          <a:prstGeom prst="rect">
            <a:avLst/>
          </a:prstGeom>
        </p:spPr>
        <p:txBody>
          <a:bodyPr/>
          <a:lstStyle>
            <a:lvl1pPr>
              <a:defRPr b="1">
                <a:latin typeface="Helvetica Neue"/>
                <a:ea typeface="Helvetica Neue"/>
                <a:cs typeface="Helvetica Neue"/>
                <a:sym typeface="Helvetica Neue"/>
              </a:defRPr>
            </a:lvl1pPr>
          </a:lstStyle>
          <a:p>
            <a:pPr/>
            <a:r>
              <a:t>What are we going to do now?</a:t>
            </a:r>
          </a:p>
        </p:txBody>
      </p:sp>
      <p:sp>
        <p:nvSpPr>
          <p:cNvPr id="1134" name="Line"/>
          <p:cNvSpPr/>
          <p:nvPr/>
        </p:nvSpPr>
        <p:spPr>
          <a:xfrm>
            <a:off x="2777995" y="2782384"/>
            <a:ext cx="2311903" cy="1566771"/>
          </a:xfrm>
          <a:prstGeom prst="line">
            <a:avLst/>
          </a:prstGeom>
          <a:ln w="25400">
            <a:solidFill>
              <a:schemeClr val="accent1"/>
            </a:solidFill>
            <a:custDash>
              <a:ds d="200000" sp="200000"/>
            </a:custDash>
            <a:miter lim="400000"/>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135" name="Enrichment"/>
          <p:cNvSpPr txBox="1"/>
          <p:nvPr/>
        </p:nvSpPr>
        <p:spPr>
          <a:xfrm>
            <a:off x="3863421" y="3126998"/>
            <a:ext cx="1348741" cy="310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a:solidFill>
                  <a:srgbClr val="D3002D"/>
                </a:solidFill>
                <a:latin typeface="Helvetica Neue Medium"/>
                <a:ea typeface="Helvetica Neue Medium"/>
                <a:cs typeface="Helvetica Neue Medium"/>
                <a:sym typeface="Helvetica Neue Medium"/>
              </a:defRPr>
            </a:lvl1pPr>
          </a:lstStyle>
          <a:p>
            <a:pPr/>
            <a:r>
              <a:t>Enrichment</a:t>
            </a:r>
          </a:p>
        </p:txBody>
      </p:sp>
      <p:sp>
        <p:nvSpPr>
          <p:cNvPr id="1136" name="Brain Front"/>
          <p:cNvSpPr/>
          <p:nvPr/>
        </p:nvSpPr>
        <p:spPr>
          <a:xfrm>
            <a:off x="5186685" y="4160170"/>
            <a:ext cx="1375836" cy="1142558"/>
          </a:xfrm>
          <a:custGeom>
            <a:avLst/>
            <a:gdLst/>
            <a:ahLst/>
            <a:cxnLst>
              <a:cxn ang="0">
                <a:pos x="wd2" y="hd2"/>
              </a:cxn>
              <a:cxn ang="5400000">
                <a:pos x="wd2" y="hd2"/>
              </a:cxn>
              <a:cxn ang="10800000">
                <a:pos x="wd2" y="hd2"/>
              </a:cxn>
              <a:cxn ang="16200000">
                <a:pos x="wd2" y="hd2"/>
              </a:cxn>
            </a:cxnLst>
            <a:rect l="0" t="0" r="r" b="b"/>
            <a:pathLst>
              <a:path w="21600" h="21596" fill="norm" stroke="1" extrusionOk="0">
                <a:moveTo>
                  <a:pt x="8302" y="9"/>
                </a:moveTo>
                <a:cubicBezTo>
                  <a:pt x="6982" y="101"/>
                  <a:pt x="5943" y="867"/>
                  <a:pt x="5256" y="1602"/>
                </a:cubicBezTo>
                <a:cubicBezTo>
                  <a:pt x="5021" y="1852"/>
                  <a:pt x="4829" y="2167"/>
                  <a:pt x="4726" y="2528"/>
                </a:cubicBezTo>
                <a:cubicBezTo>
                  <a:pt x="4627" y="2877"/>
                  <a:pt x="4605" y="3232"/>
                  <a:pt x="4671" y="3567"/>
                </a:cubicBezTo>
                <a:cubicBezTo>
                  <a:pt x="4747" y="3948"/>
                  <a:pt x="4927" y="4283"/>
                  <a:pt x="5162" y="4487"/>
                </a:cubicBezTo>
                <a:cubicBezTo>
                  <a:pt x="5228" y="4546"/>
                  <a:pt x="5327" y="4527"/>
                  <a:pt x="5370" y="4448"/>
                </a:cubicBezTo>
                <a:cubicBezTo>
                  <a:pt x="5730" y="3830"/>
                  <a:pt x="6309" y="3389"/>
                  <a:pt x="6844" y="3323"/>
                </a:cubicBezTo>
                <a:cubicBezTo>
                  <a:pt x="6925" y="3310"/>
                  <a:pt x="7003" y="3371"/>
                  <a:pt x="7024" y="3463"/>
                </a:cubicBezTo>
                <a:cubicBezTo>
                  <a:pt x="7052" y="3587"/>
                  <a:pt x="6985" y="3704"/>
                  <a:pt x="6881" y="3711"/>
                </a:cubicBezTo>
                <a:cubicBezTo>
                  <a:pt x="6434" y="3770"/>
                  <a:pt x="5949" y="4146"/>
                  <a:pt x="5638" y="4678"/>
                </a:cubicBezTo>
                <a:cubicBezTo>
                  <a:pt x="5431" y="5033"/>
                  <a:pt x="5343" y="5387"/>
                  <a:pt x="5392" y="5670"/>
                </a:cubicBezTo>
                <a:cubicBezTo>
                  <a:pt x="5409" y="5768"/>
                  <a:pt x="5375" y="5873"/>
                  <a:pt x="5293" y="5912"/>
                </a:cubicBezTo>
                <a:cubicBezTo>
                  <a:pt x="5272" y="5919"/>
                  <a:pt x="5256" y="5926"/>
                  <a:pt x="5234" y="5926"/>
                </a:cubicBezTo>
                <a:cubicBezTo>
                  <a:pt x="5157" y="5926"/>
                  <a:pt x="5092" y="5866"/>
                  <a:pt x="5075" y="5774"/>
                </a:cubicBezTo>
                <a:cubicBezTo>
                  <a:pt x="5037" y="5590"/>
                  <a:pt x="5043" y="5387"/>
                  <a:pt x="5087" y="5177"/>
                </a:cubicBezTo>
                <a:cubicBezTo>
                  <a:pt x="5114" y="5046"/>
                  <a:pt x="5071" y="4907"/>
                  <a:pt x="4978" y="4822"/>
                </a:cubicBezTo>
                <a:cubicBezTo>
                  <a:pt x="4672" y="4559"/>
                  <a:pt x="4443" y="4139"/>
                  <a:pt x="4350" y="3666"/>
                </a:cubicBezTo>
                <a:cubicBezTo>
                  <a:pt x="4323" y="3534"/>
                  <a:pt x="4306" y="3403"/>
                  <a:pt x="4306" y="3272"/>
                </a:cubicBezTo>
                <a:cubicBezTo>
                  <a:pt x="4301" y="3101"/>
                  <a:pt x="4175" y="2982"/>
                  <a:pt x="4038" y="3015"/>
                </a:cubicBezTo>
                <a:cubicBezTo>
                  <a:pt x="3503" y="3159"/>
                  <a:pt x="2363" y="3724"/>
                  <a:pt x="1332" y="5524"/>
                </a:cubicBezTo>
                <a:cubicBezTo>
                  <a:pt x="595" y="6917"/>
                  <a:pt x="279" y="8480"/>
                  <a:pt x="426" y="9302"/>
                </a:cubicBezTo>
                <a:cubicBezTo>
                  <a:pt x="443" y="9492"/>
                  <a:pt x="486" y="9670"/>
                  <a:pt x="541" y="9827"/>
                </a:cubicBezTo>
                <a:cubicBezTo>
                  <a:pt x="595" y="9978"/>
                  <a:pt x="748" y="10038"/>
                  <a:pt x="868" y="9953"/>
                </a:cubicBezTo>
                <a:cubicBezTo>
                  <a:pt x="1179" y="9729"/>
                  <a:pt x="1484" y="9624"/>
                  <a:pt x="1751" y="9585"/>
                </a:cubicBezTo>
                <a:cubicBezTo>
                  <a:pt x="2292" y="9500"/>
                  <a:pt x="2756" y="9664"/>
                  <a:pt x="3051" y="9815"/>
                </a:cubicBezTo>
                <a:cubicBezTo>
                  <a:pt x="3231" y="9907"/>
                  <a:pt x="3400" y="10019"/>
                  <a:pt x="3542" y="10144"/>
                </a:cubicBezTo>
                <a:cubicBezTo>
                  <a:pt x="3635" y="10222"/>
                  <a:pt x="3765" y="10190"/>
                  <a:pt x="3825" y="10072"/>
                </a:cubicBezTo>
                <a:cubicBezTo>
                  <a:pt x="3967" y="9789"/>
                  <a:pt x="4148" y="9553"/>
                  <a:pt x="4350" y="9382"/>
                </a:cubicBezTo>
                <a:cubicBezTo>
                  <a:pt x="4416" y="9329"/>
                  <a:pt x="4507" y="9328"/>
                  <a:pt x="4562" y="9400"/>
                </a:cubicBezTo>
                <a:cubicBezTo>
                  <a:pt x="4638" y="9492"/>
                  <a:pt x="4623" y="9638"/>
                  <a:pt x="4541" y="9704"/>
                </a:cubicBezTo>
                <a:cubicBezTo>
                  <a:pt x="4170" y="10006"/>
                  <a:pt x="3885" y="10617"/>
                  <a:pt x="3820" y="11260"/>
                </a:cubicBezTo>
                <a:cubicBezTo>
                  <a:pt x="3776" y="11687"/>
                  <a:pt x="3836" y="12056"/>
                  <a:pt x="3989" y="12273"/>
                </a:cubicBezTo>
                <a:cubicBezTo>
                  <a:pt x="4043" y="12351"/>
                  <a:pt x="4055" y="12463"/>
                  <a:pt x="4001" y="12542"/>
                </a:cubicBezTo>
                <a:cubicBezTo>
                  <a:pt x="3968" y="12588"/>
                  <a:pt x="3924" y="12607"/>
                  <a:pt x="3875" y="12607"/>
                </a:cubicBezTo>
                <a:cubicBezTo>
                  <a:pt x="3831" y="12607"/>
                  <a:pt x="3788" y="12588"/>
                  <a:pt x="3755" y="12542"/>
                </a:cubicBezTo>
                <a:cubicBezTo>
                  <a:pt x="3531" y="12239"/>
                  <a:pt x="3438" y="11765"/>
                  <a:pt x="3493" y="11207"/>
                </a:cubicBezTo>
                <a:cubicBezTo>
                  <a:pt x="3503" y="11102"/>
                  <a:pt x="3520" y="11004"/>
                  <a:pt x="3542" y="10899"/>
                </a:cubicBezTo>
                <a:cubicBezTo>
                  <a:pt x="3569" y="10774"/>
                  <a:pt x="3537" y="10635"/>
                  <a:pt x="3455" y="10550"/>
                </a:cubicBezTo>
                <a:cubicBezTo>
                  <a:pt x="3122" y="10202"/>
                  <a:pt x="2472" y="9868"/>
                  <a:pt x="1801" y="9973"/>
                </a:cubicBezTo>
                <a:cubicBezTo>
                  <a:pt x="1774" y="9980"/>
                  <a:pt x="1746" y="9979"/>
                  <a:pt x="1719" y="9985"/>
                </a:cubicBezTo>
                <a:cubicBezTo>
                  <a:pt x="1113" y="10110"/>
                  <a:pt x="606" y="10616"/>
                  <a:pt x="355" y="11299"/>
                </a:cubicBezTo>
                <a:cubicBezTo>
                  <a:pt x="126" y="11930"/>
                  <a:pt x="0" y="12621"/>
                  <a:pt x="0" y="13351"/>
                </a:cubicBezTo>
                <a:cubicBezTo>
                  <a:pt x="0" y="16287"/>
                  <a:pt x="2063" y="18664"/>
                  <a:pt x="4606" y="18664"/>
                </a:cubicBezTo>
                <a:cubicBezTo>
                  <a:pt x="5899" y="18664"/>
                  <a:pt x="7073" y="18046"/>
                  <a:pt x="7908" y="17054"/>
                </a:cubicBezTo>
                <a:cubicBezTo>
                  <a:pt x="7957" y="17002"/>
                  <a:pt x="7946" y="16897"/>
                  <a:pt x="7880" y="16851"/>
                </a:cubicBezTo>
                <a:cubicBezTo>
                  <a:pt x="7766" y="16772"/>
                  <a:pt x="7661" y="16687"/>
                  <a:pt x="7563" y="16595"/>
                </a:cubicBezTo>
                <a:cubicBezTo>
                  <a:pt x="7503" y="16535"/>
                  <a:pt x="7477" y="16425"/>
                  <a:pt x="7521" y="16340"/>
                </a:cubicBezTo>
                <a:cubicBezTo>
                  <a:pt x="7575" y="16228"/>
                  <a:pt x="7690" y="16208"/>
                  <a:pt x="7766" y="16280"/>
                </a:cubicBezTo>
                <a:cubicBezTo>
                  <a:pt x="7952" y="16471"/>
                  <a:pt x="8651" y="17023"/>
                  <a:pt x="9289" y="17030"/>
                </a:cubicBezTo>
                <a:cubicBezTo>
                  <a:pt x="10009" y="17036"/>
                  <a:pt x="10599" y="16305"/>
                  <a:pt x="10599" y="15412"/>
                </a:cubicBezTo>
                <a:cubicBezTo>
                  <a:pt x="10599" y="15228"/>
                  <a:pt x="10571" y="15051"/>
                  <a:pt x="10527" y="14886"/>
                </a:cubicBezTo>
                <a:cubicBezTo>
                  <a:pt x="10374" y="14453"/>
                  <a:pt x="10080" y="14139"/>
                  <a:pt x="9649" y="13942"/>
                </a:cubicBezTo>
                <a:cubicBezTo>
                  <a:pt x="8716" y="13515"/>
                  <a:pt x="7390" y="13783"/>
                  <a:pt x="6615" y="14256"/>
                </a:cubicBezTo>
                <a:cubicBezTo>
                  <a:pt x="5846" y="14722"/>
                  <a:pt x="5343" y="15578"/>
                  <a:pt x="5338" y="15584"/>
                </a:cubicBezTo>
                <a:lnTo>
                  <a:pt x="5310" y="15630"/>
                </a:lnTo>
                <a:cubicBezTo>
                  <a:pt x="5261" y="15715"/>
                  <a:pt x="5152" y="15722"/>
                  <a:pt x="5097" y="15630"/>
                </a:cubicBezTo>
                <a:lnTo>
                  <a:pt x="5070" y="15584"/>
                </a:lnTo>
                <a:cubicBezTo>
                  <a:pt x="4442" y="14527"/>
                  <a:pt x="2920" y="14106"/>
                  <a:pt x="2046" y="14736"/>
                </a:cubicBezTo>
                <a:cubicBezTo>
                  <a:pt x="1970" y="14789"/>
                  <a:pt x="1872" y="14768"/>
                  <a:pt x="1823" y="14683"/>
                </a:cubicBezTo>
                <a:cubicBezTo>
                  <a:pt x="1768" y="14591"/>
                  <a:pt x="1791" y="14461"/>
                  <a:pt x="1872" y="14402"/>
                </a:cubicBezTo>
                <a:cubicBezTo>
                  <a:pt x="2773" y="13738"/>
                  <a:pt x="4213" y="14026"/>
                  <a:pt x="5043" y="14946"/>
                </a:cubicBezTo>
                <a:cubicBezTo>
                  <a:pt x="5136" y="15044"/>
                  <a:pt x="5271" y="15039"/>
                  <a:pt x="5353" y="14934"/>
                </a:cubicBezTo>
                <a:cubicBezTo>
                  <a:pt x="5593" y="14618"/>
                  <a:pt x="5981" y="14190"/>
                  <a:pt x="6467" y="13895"/>
                </a:cubicBezTo>
                <a:cubicBezTo>
                  <a:pt x="7323" y="13376"/>
                  <a:pt x="8732" y="13093"/>
                  <a:pt x="9763" y="13560"/>
                </a:cubicBezTo>
                <a:cubicBezTo>
                  <a:pt x="10052" y="13691"/>
                  <a:pt x="10292" y="13876"/>
                  <a:pt x="10478" y="14106"/>
                </a:cubicBezTo>
                <a:cubicBezTo>
                  <a:pt x="10489" y="14067"/>
                  <a:pt x="10506" y="14020"/>
                  <a:pt x="10517" y="13981"/>
                </a:cubicBezTo>
                <a:cubicBezTo>
                  <a:pt x="10446" y="12161"/>
                  <a:pt x="9840" y="11095"/>
                  <a:pt x="8634" y="10649"/>
                </a:cubicBezTo>
                <a:cubicBezTo>
                  <a:pt x="8547" y="10616"/>
                  <a:pt x="8491" y="10511"/>
                  <a:pt x="8513" y="10412"/>
                </a:cubicBezTo>
                <a:cubicBezTo>
                  <a:pt x="8535" y="10301"/>
                  <a:pt x="8628" y="10236"/>
                  <a:pt x="8721" y="10269"/>
                </a:cubicBezTo>
                <a:cubicBezTo>
                  <a:pt x="9289" y="10472"/>
                  <a:pt x="9735" y="10806"/>
                  <a:pt x="10074" y="11273"/>
                </a:cubicBezTo>
                <a:cubicBezTo>
                  <a:pt x="10139" y="11358"/>
                  <a:pt x="10254" y="11359"/>
                  <a:pt x="10309" y="11260"/>
                </a:cubicBezTo>
                <a:cubicBezTo>
                  <a:pt x="10483" y="10971"/>
                  <a:pt x="10599" y="10564"/>
                  <a:pt x="10599" y="10117"/>
                </a:cubicBezTo>
                <a:cubicBezTo>
                  <a:pt x="10599" y="9795"/>
                  <a:pt x="10538" y="9500"/>
                  <a:pt x="10440" y="9244"/>
                </a:cubicBezTo>
                <a:cubicBezTo>
                  <a:pt x="10435" y="9231"/>
                  <a:pt x="10429" y="9216"/>
                  <a:pt x="10423" y="9203"/>
                </a:cubicBezTo>
                <a:cubicBezTo>
                  <a:pt x="10423" y="9203"/>
                  <a:pt x="10423" y="9204"/>
                  <a:pt x="10423" y="9197"/>
                </a:cubicBezTo>
                <a:cubicBezTo>
                  <a:pt x="10401" y="9151"/>
                  <a:pt x="10386" y="9105"/>
                  <a:pt x="10358" y="9059"/>
                </a:cubicBezTo>
                <a:cubicBezTo>
                  <a:pt x="10336" y="9013"/>
                  <a:pt x="10315" y="8968"/>
                  <a:pt x="10299" y="8916"/>
                </a:cubicBezTo>
                <a:cubicBezTo>
                  <a:pt x="10135" y="8627"/>
                  <a:pt x="9867" y="8383"/>
                  <a:pt x="9518" y="8199"/>
                </a:cubicBezTo>
                <a:cubicBezTo>
                  <a:pt x="8868" y="7864"/>
                  <a:pt x="8082" y="7825"/>
                  <a:pt x="7558" y="8101"/>
                </a:cubicBezTo>
                <a:cubicBezTo>
                  <a:pt x="6952" y="8423"/>
                  <a:pt x="6505" y="9079"/>
                  <a:pt x="6390" y="9815"/>
                </a:cubicBezTo>
                <a:cubicBezTo>
                  <a:pt x="6314" y="10295"/>
                  <a:pt x="6352" y="11018"/>
                  <a:pt x="6953" y="11747"/>
                </a:cubicBezTo>
                <a:cubicBezTo>
                  <a:pt x="7018" y="11826"/>
                  <a:pt x="7024" y="11964"/>
                  <a:pt x="6953" y="12043"/>
                </a:cubicBezTo>
                <a:cubicBezTo>
                  <a:pt x="6920" y="12076"/>
                  <a:pt x="6882" y="12088"/>
                  <a:pt x="6844" y="12088"/>
                </a:cubicBezTo>
                <a:cubicBezTo>
                  <a:pt x="6800" y="12088"/>
                  <a:pt x="6762" y="12068"/>
                  <a:pt x="6729" y="12028"/>
                </a:cubicBezTo>
                <a:cubicBezTo>
                  <a:pt x="6178" y="11365"/>
                  <a:pt x="5949" y="10558"/>
                  <a:pt x="6074" y="9743"/>
                </a:cubicBezTo>
                <a:cubicBezTo>
                  <a:pt x="6102" y="9572"/>
                  <a:pt x="6139" y="9408"/>
                  <a:pt x="6194" y="9250"/>
                </a:cubicBezTo>
                <a:cubicBezTo>
                  <a:pt x="6248" y="9093"/>
                  <a:pt x="6238" y="8908"/>
                  <a:pt x="6156" y="8764"/>
                </a:cubicBezTo>
                <a:cubicBezTo>
                  <a:pt x="6145" y="8744"/>
                  <a:pt x="6139" y="8738"/>
                  <a:pt x="6139" y="8731"/>
                </a:cubicBezTo>
                <a:cubicBezTo>
                  <a:pt x="5932" y="8324"/>
                  <a:pt x="4863" y="6766"/>
                  <a:pt x="2718" y="7056"/>
                </a:cubicBezTo>
                <a:cubicBezTo>
                  <a:pt x="2620" y="7069"/>
                  <a:pt x="2527" y="6971"/>
                  <a:pt x="2538" y="6846"/>
                </a:cubicBezTo>
                <a:cubicBezTo>
                  <a:pt x="2543" y="6748"/>
                  <a:pt x="2609" y="6674"/>
                  <a:pt x="2691" y="6668"/>
                </a:cubicBezTo>
                <a:cubicBezTo>
                  <a:pt x="4650" y="6411"/>
                  <a:pt x="5904" y="7628"/>
                  <a:pt x="6390" y="8429"/>
                </a:cubicBezTo>
                <a:cubicBezTo>
                  <a:pt x="6445" y="8521"/>
                  <a:pt x="6560" y="8527"/>
                  <a:pt x="6625" y="8441"/>
                </a:cubicBezTo>
                <a:cubicBezTo>
                  <a:pt x="6849" y="8146"/>
                  <a:pt x="7122" y="7904"/>
                  <a:pt x="7439" y="7739"/>
                </a:cubicBezTo>
                <a:cubicBezTo>
                  <a:pt x="8039" y="7424"/>
                  <a:pt x="8928" y="7463"/>
                  <a:pt x="9654" y="7838"/>
                </a:cubicBezTo>
                <a:cubicBezTo>
                  <a:pt x="9916" y="7969"/>
                  <a:pt x="10134" y="8140"/>
                  <a:pt x="10314" y="8337"/>
                </a:cubicBezTo>
                <a:cubicBezTo>
                  <a:pt x="10330" y="8297"/>
                  <a:pt x="10347" y="8251"/>
                  <a:pt x="10363" y="8211"/>
                </a:cubicBezTo>
                <a:cubicBezTo>
                  <a:pt x="10511" y="7929"/>
                  <a:pt x="10599" y="7561"/>
                  <a:pt x="10599" y="7160"/>
                </a:cubicBezTo>
                <a:cubicBezTo>
                  <a:pt x="10599" y="6714"/>
                  <a:pt x="10489" y="6312"/>
                  <a:pt x="10309" y="6017"/>
                </a:cubicBezTo>
                <a:cubicBezTo>
                  <a:pt x="10303" y="6010"/>
                  <a:pt x="10304" y="6005"/>
                  <a:pt x="10299" y="5998"/>
                </a:cubicBezTo>
                <a:cubicBezTo>
                  <a:pt x="10206" y="5841"/>
                  <a:pt x="10041" y="5760"/>
                  <a:pt x="9883" y="5820"/>
                </a:cubicBezTo>
                <a:cubicBezTo>
                  <a:pt x="9675" y="5898"/>
                  <a:pt x="9462" y="5932"/>
                  <a:pt x="9255" y="5932"/>
                </a:cubicBezTo>
                <a:cubicBezTo>
                  <a:pt x="8949" y="5932"/>
                  <a:pt x="8660" y="5861"/>
                  <a:pt x="8436" y="5762"/>
                </a:cubicBezTo>
                <a:cubicBezTo>
                  <a:pt x="8360" y="5729"/>
                  <a:pt x="8311" y="5637"/>
                  <a:pt x="8327" y="5538"/>
                </a:cubicBezTo>
                <a:cubicBezTo>
                  <a:pt x="8344" y="5413"/>
                  <a:pt x="8453" y="5347"/>
                  <a:pt x="8546" y="5386"/>
                </a:cubicBezTo>
                <a:cubicBezTo>
                  <a:pt x="8960" y="5577"/>
                  <a:pt x="9589" y="5624"/>
                  <a:pt x="10053" y="5302"/>
                </a:cubicBezTo>
                <a:cubicBezTo>
                  <a:pt x="10086" y="5276"/>
                  <a:pt x="10118" y="5248"/>
                  <a:pt x="10150" y="5222"/>
                </a:cubicBezTo>
                <a:cubicBezTo>
                  <a:pt x="10259" y="5124"/>
                  <a:pt x="10347" y="4999"/>
                  <a:pt x="10413" y="4855"/>
                </a:cubicBezTo>
                <a:cubicBezTo>
                  <a:pt x="10522" y="4592"/>
                  <a:pt x="10592" y="4270"/>
                  <a:pt x="10592" y="3929"/>
                </a:cubicBezTo>
                <a:lnTo>
                  <a:pt x="10592" y="3922"/>
                </a:lnTo>
                <a:cubicBezTo>
                  <a:pt x="10592" y="3647"/>
                  <a:pt x="10511" y="3369"/>
                  <a:pt x="10363" y="3159"/>
                </a:cubicBezTo>
                <a:cubicBezTo>
                  <a:pt x="9840" y="2397"/>
                  <a:pt x="9190" y="2095"/>
                  <a:pt x="8426" y="2259"/>
                </a:cubicBezTo>
                <a:cubicBezTo>
                  <a:pt x="8344" y="2279"/>
                  <a:pt x="8262" y="2232"/>
                  <a:pt x="8235" y="2140"/>
                </a:cubicBezTo>
                <a:cubicBezTo>
                  <a:pt x="8197" y="2022"/>
                  <a:pt x="8258" y="1898"/>
                  <a:pt x="8361" y="1871"/>
                </a:cubicBezTo>
                <a:cubicBezTo>
                  <a:pt x="9087" y="1714"/>
                  <a:pt x="9736" y="1924"/>
                  <a:pt x="10282" y="2489"/>
                </a:cubicBezTo>
                <a:cubicBezTo>
                  <a:pt x="10353" y="2568"/>
                  <a:pt x="10468" y="2523"/>
                  <a:pt x="10490" y="2411"/>
                </a:cubicBezTo>
                <a:cubicBezTo>
                  <a:pt x="10506" y="2306"/>
                  <a:pt x="10522" y="2160"/>
                  <a:pt x="10517" y="1970"/>
                </a:cubicBezTo>
                <a:cubicBezTo>
                  <a:pt x="10495" y="886"/>
                  <a:pt x="10195" y="118"/>
                  <a:pt x="8885" y="13"/>
                </a:cubicBezTo>
                <a:cubicBezTo>
                  <a:pt x="8685" y="-3"/>
                  <a:pt x="8490" y="-4"/>
                  <a:pt x="8302" y="9"/>
                </a:cubicBezTo>
                <a:close/>
                <a:moveTo>
                  <a:pt x="13298" y="9"/>
                </a:moveTo>
                <a:cubicBezTo>
                  <a:pt x="13110" y="-4"/>
                  <a:pt x="12915" y="-3"/>
                  <a:pt x="12715" y="13"/>
                </a:cubicBezTo>
                <a:cubicBezTo>
                  <a:pt x="11405" y="118"/>
                  <a:pt x="11105" y="886"/>
                  <a:pt x="11083" y="1970"/>
                </a:cubicBezTo>
                <a:cubicBezTo>
                  <a:pt x="11078" y="2160"/>
                  <a:pt x="11094" y="2306"/>
                  <a:pt x="11110" y="2411"/>
                </a:cubicBezTo>
                <a:cubicBezTo>
                  <a:pt x="11132" y="2523"/>
                  <a:pt x="11247" y="2568"/>
                  <a:pt x="11318" y="2489"/>
                </a:cubicBezTo>
                <a:cubicBezTo>
                  <a:pt x="11864" y="1924"/>
                  <a:pt x="12513" y="1714"/>
                  <a:pt x="13239" y="1871"/>
                </a:cubicBezTo>
                <a:cubicBezTo>
                  <a:pt x="13342" y="1898"/>
                  <a:pt x="13403" y="2022"/>
                  <a:pt x="13365" y="2140"/>
                </a:cubicBezTo>
                <a:cubicBezTo>
                  <a:pt x="13338" y="2232"/>
                  <a:pt x="13256" y="2279"/>
                  <a:pt x="13174" y="2259"/>
                </a:cubicBezTo>
                <a:cubicBezTo>
                  <a:pt x="12410" y="2095"/>
                  <a:pt x="11760" y="2397"/>
                  <a:pt x="11237" y="3159"/>
                </a:cubicBezTo>
                <a:cubicBezTo>
                  <a:pt x="11089" y="3369"/>
                  <a:pt x="11008" y="3647"/>
                  <a:pt x="11008" y="3922"/>
                </a:cubicBezTo>
                <a:lnTo>
                  <a:pt x="11008" y="3929"/>
                </a:lnTo>
                <a:cubicBezTo>
                  <a:pt x="11008" y="4270"/>
                  <a:pt x="11078" y="4592"/>
                  <a:pt x="11187" y="4855"/>
                </a:cubicBezTo>
                <a:cubicBezTo>
                  <a:pt x="11253" y="4999"/>
                  <a:pt x="11341" y="5124"/>
                  <a:pt x="11450" y="5222"/>
                </a:cubicBezTo>
                <a:cubicBezTo>
                  <a:pt x="11482" y="5248"/>
                  <a:pt x="11514" y="5276"/>
                  <a:pt x="11547" y="5302"/>
                </a:cubicBezTo>
                <a:cubicBezTo>
                  <a:pt x="12011" y="5624"/>
                  <a:pt x="12640" y="5577"/>
                  <a:pt x="13054" y="5386"/>
                </a:cubicBezTo>
                <a:cubicBezTo>
                  <a:pt x="13147" y="5347"/>
                  <a:pt x="13256" y="5413"/>
                  <a:pt x="13273" y="5538"/>
                </a:cubicBezTo>
                <a:cubicBezTo>
                  <a:pt x="13289" y="5637"/>
                  <a:pt x="13240" y="5729"/>
                  <a:pt x="13164" y="5762"/>
                </a:cubicBezTo>
                <a:cubicBezTo>
                  <a:pt x="12940" y="5861"/>
                  <a:pt x="12651" y="5932"/>
                  <a:pt x="12345" y="5932"/>
                </a:cubicBezTo>
                <a:cubicBezTo>
                  <a:pt x="12138" y="5932"/>
                  <a:pt x="11925" y="5898"/>
                  <a:pt x="11717" y="5820"/>
                </a:cubicBezTo>
                <a:cubicBezTo>
                  <a:pt x="11559" y="5760"/>
                  <a:pt x="11394" y="5841"/>
                  <a:pt x="11301" y="5998"/>
                </a:cubicBezTo>
                <a:cubicBezTo>
                  <a:pt x="11296" y="6005"/>
                  <a:pt x="11297" y="6010"/>
                  <a:pt x="11291" y="6017"/>
                </a:cubicBezTo>
                <a:cubicBezTo>
                  <a:pt x="11111" y="6312"/>
                  <a:pt x="11001" y="6714"/>
                  <a:pt x="11001" y="7160"/>
                </a:cubicBezTo>
                <a:cubicBezTo>
                  <a:pt x="11001" y="7561"/>
                  <a:pt x="11089" y="7929"/>
                  <a:pt x="11237" y="8211"/>
                </a:cubicBezTo>
                <a:cubicBezTo>
                  <a:pt x="11253" y="8251"/>
                  <a:pt x="11270" y="8297"/>
                  <a:pt x="11286" y="8337"/>
                </a:cubicBezTo>
                <a:cubicBezTo>
                  <a:pt x="11466" y="8140"/>
                  <a:pt x="11684" y="7969"/>
                  <a:pt x="11946" y="7838"/>
                </a:cubicBezTo>
                <a:cubicBezTo>
                  <a:pt x="12672" y="7463"/>
                  <a:pt x="13561" y="7424"/>
                  <a:pt x="14161" y="7739"/>
                </a:cubicBezTo>
                <a:cubicBezTo>
                  <a:pt x="14478" y="7904"/>
                  <a:pt x="14751" y="8146"/>
                  <a:pt x="14975" y="8441"/>
                </a:cubicBezTo>
                <a:cubicBezTo>
                  <a:pt x="15040" y="8527"/>
                  <a:pt x="15155" y="8521"/>
                  <a:pt x="15210" y="8429"/>
                </a:cubicBezTo>
                <a:cubicBezTo>
                  <a:pt x="15696" y="7628"/>
                  <a:pt x="16950" y="6411"/>
                  <a:pt x="18909" y="6668"/>
                </a:cubicBezTo>
                <a:cubicBezTo>
                  <a:pt x="18991" y="6674"/>
                  <a:pt x="19057" y="6748"/>
                  <a:pt x="19062" y="6846"/>
                </a:cubicBezTo>
                <a:cubicBezTo>
                  <a:pt x="19073" y="6971"/>
                  <a:pt x="18980" y="7069"/>
                  <a:pt x="18882" y="7056"/>
                </a:cubicBezTo>
                <a:cubicBezTo>
                  <a:pt x="16737" y="6766"/>
                  <a:pt x="15668" y="8324"/>
                  <a:pt x="15461" y="8731"/>
                </a:cubicBezTo>
                <a:cubicBezTo>
                  <a:pt x="15461" y="8738"/>
                  <a:pt x="15455" y="8744"/>
                  <a:pt x="15444" y="8764"/>
                </a:cubicBezTo>
                <a:cubicBezTo>
                  <a:pt x="15362" y="8908"/>
                  <a:pt x="15352" y="9093"/>
                  <a:pt x="15406" y="9250"/>
                </a:cubicBezTo>
                <a:cubicBezTo>
                  <a:pt x="15461" y="9408"/>
                  <a:pt x="15498" y="9572"/>
                  <a:pt x="15526" y="9743"/>
                </a:cubicBezTo>
                <a:cubicBezTo>
                  <a:pt x="15651" y="10558"/>
                  <a:pt x="15422" y="11365"/>
                  <a:pt x="14871" y="12028"/>
                </a:cubicBezTo>
                <a:cubicBezTo>
                  <a:pt x="14838" y="12068"/>
                  <a:pt x="14800" y="12088"/>
                  <a:pt x="14756" y="12088"/>
                </a:cubicBezTo>
                <a:cubicBezTo>
                  <a:pt x="14718" y="12088"/>
                  <a:pt x="14680" y="12076"/>
                  <a:pt x="14647" y="12043"/>
                </a:cubicBezTo>
                <a:cubicBezTo>
                  <a:pt x="14576" y="11964"/>
                  <a:pt x="14582" y="11826"/>
                  <a:pt x="14647" y="11747"/>
                </a:cubicBezTo>
                <a:cubicBezTo>
                  <a:pt x="15248" y="11018"/>
                  <a:pt x="15286" y="10295"/>
                  <a:pt x="15210" y="9815"/>
                </a:cubicBezTo>
                <a:cubicBezTo>
                  <a:pt x="15095" y="9079"/>
                  <a:pt x="14648" y="8423"/>
                  <a:pt x="14042" y="8101"/>
                </a:cubicBezTo>
                <a:cubicBezTo>
                  <a:pt x="13518" y="7825"/>
                  <a:pt x="12732" y="7864"/>
                  <a:pt x="12082" y="8199"/>
                </a:cubicBezTo>
                <a:cubicBezTo>
                  <a:pt x="11733" y="8383"/>
                  <a:pt x="11465" y="8627"/>
                  <a:pt x="11301" y="8916"/>
                </a:cubicBezTo>
                <a:cubicBezTo>
                  <a:pt x="11285" y="8968"/>
                  <a:pt x="11264" y="9013"/>
                  <a:pt x="11242" y="9059"/>
                </a:cubicBezTo>
                <a:cubicBezTo>
                  <a:pt x="11214" y="9105"/>
                  <a:pt x="11199" y="9151"/>
                  <a:pt x="11177" y="9197"/>
                </a:cubicBezTo>
                <a:cubicBezTo>
                  <a:pt x="11177" y="9204"/>
                  <a:pt x="11177" y="9203"/>
                  <a:pt x="11177" y="9203"/>
                </a:cubicBezTo>
                <a:cubicBezTo>
                  <a:pt x="11171" y="9216"/>
                  <a:pt x="11165" y="9231"/>
                  <a:pt x="11160" y="9244"/>
                </a:cubicBezTo>
                <a:cubicBezTo>
                  <a:pt x="11062" y="9500"/>
                  <a:pt x="11001" y="9795"/>
                  <a:pt x="11001" y="10117"/>
                </a:cubicBezTo>
                <a:cubicBezTo>
                  <a:pt x="11001" y="10564"/>
                  <a:pt x="11117" y="10971"/>
                  <a:pt x="11291" y="11260"/>
                </a:cubicBezTo>
                <a:cubicBezTo>
                  <a:pt x="11346" y="11359"/>
                  <a:pt x="11461" y="11358"/>
                  <a:pt x="11526" y="11273"/>
                </a:cubicBezTo>
                <a:cubicBezTo>
                  <a:pt x="11865" y="10806"/>
                  <a:pt x="12311" y="10472"/>
                  <a:pt x="12879" y="10269"/>
                </a:cubicBezTo>
                <a:cubicBezTo>
                  <a:pt x="12972" y="10236"/>
                  <a:pt x="13065" y="10301"/>
                  <a:pt x="13087" y="10412"/>
                </a:cubicBezTo>
                <a:cubicBezTo>
                  <a:pt x="13109" y="10511"/>
                  <a:pt x="13053" y="10616"/>
                  <a:pt x="12966" y="10649"/>
                </a:cubicBezTo>
                <a:cubicBezTo>
                  <a:pt x="11760" y="11095"/>
                  <a:pt x="11154" y="12161"/>
                  <a:pt x="11083" y="13981"/>
                </a:cubicBezTo>
                <a:cubicBezTo>
                  <a:pt x="11094" y="14020"/>
                  <a:pt x="11111" y="14067"/>
                  <a:pt x="11122" y="14106"/>
                </a:cubicBezTo>
                <a:cubicBezTo>
                  <a:pt x="11308" y="13876"/>
                  <a:pt x="11548" y="13691"/>
                  <a:pt x="11837" y="13560"/>
                </a:cubicBezTo>
                <a:cubicBezTo>
                  <a:pt x="12868" y="13093"/>
                  <a:pt x="14277" y="13376"/>
                  <a:pt x="15133" y="13895"/>
                </a:cubicBezTo>
                <a:cubicBezTo>
                  <a:pt x="15619" y="14190"/>
                  <a:pt x="16007" y="14618"/>
                  <a:pt x="16247" y="14934"/>
                </a:cubicBezTo>
                <a:cubicBezTo>
                  <a:pt x="16329" y="15039"/>
                  <a:pt x="16465" y="15044"/>
                  <a:pt x="16557" y="14946"/>
                </a:cubicBezTo>
                <a:cubicBezTo>
                  <a:pt x="17387" y="14026"/>
                  <a:pt x="18827" y="13738"/>
                  <a:pt x="19728" y="14402"/>
                </a:cubicBezTo>
                <a:cubicBezTo>
                  <a:pt x="19809" y="14461"/>
                  <a:pt x="19832" y="14591"/>
                  <a:pt x="19777" y="14683"/>
                </a:cubicBezTo>
                <a:cubicBezTo>
                  <a:pt x="19728" y="14768"/>
                  <a:pt x="19630" y="14789"/>
                  <a:pt x="19554" y="14736"/>
                </a:cubicBezTo>
                <a:cubicBezTo>
                  <a:pt x="18680" y="14106"/>
                  <a:pt x="17158" y="14527"/>
                  <a:pt x="16530" y="15584"/>
                </a:cubicBezTo>
                <a:lnTo>
                  <a:pt x="16503" y="15630"/>
                </a:lnTo>
                <a:cubicBezTo>
                  <a:pt x="16448" y="15722"/>
                  <a:pt x="16339" y="15715"/>
                  <a:pt x="16290" y="15630"/>
                </a:cubicBezTo>
                <a:lnTo>
                  <a:pt x="16262" y="15584"/>
                </a:lnTo>
                <a:cubicBezTo>
                  <a:pt x="16257" y="15578"/>
                  <a:pt x="15754" y="14722"/>
                  <a:pt x="14985" y="14256"/>
                </a:cubicBezTo>
                <a:cubicBezTo>
                  <a:pt x="14210" y="13783"/>
                  <a:pt x="12884" y="13515"/>
                  <a:pt x="11951" y="13942"/>
                </a:cubicBezTo>
                <a:cubicBezTo>
                  <a:pt x="11520" y="14139"/>
                  <a:pt x="11226" y="14453"/>
                  <a:pt x="11073" y="14886"/>
                </a:cubicBezTo>
                <a:cubicBezTo>
                  <a:pt x="11029" y="15051"/>
                  <a:pt x="11001" y="15228"/>
                  <a:pt x="11001" y="15412"/>
                </a:cubicBezTo>
                <a:cubicBezTo>
                  <a:pt x="11001" y="16305"/>
                  <a:pt x="11591" y="17036"/>
                  <a:pt x="12311" y="17030"/>
                </a:cubicBezTo>
                <a:cubicBezTo>
                  <a:pt x="12949" y="17023"/>
                  <a:pt x="13648" y="16471"/>
                  <a:pt x="13834" y="16280"/>
                </a:cubicBezTo>
                <a:cubicBezTo>
                  <a:pt x="13910" y="16208"/>
                  <a:pt x="14025" y="16228"/>
                  <a:pt x="14079" y="16340"/>
                </a:cubicBezTo>
                <a:cubicBezTo>
                  <a:pt x="14123" y="16425"/>
                  <a:pt x="14097" y="16535"/>
                  <a:pt x="14037" y="16595"/>
                </a:cubicBezTo>
                <a:cubicBezTo>
                  <a:pt x="13939" y="16686"/>
                  <a:pt x="13834" y="16772"/>
                  <a:pt x="13720" y="16851"/>
                </a:cubicBezTo>
                <a:cubicBezTo>
                  <a:pt x="13654" y="16897"/>
                  <a:pt x="13643" y="17002"/>
                  <a:pt x="13692" y="17054"/>
                </a:cubicBezTo>
                <a:cubicBezTo>
                  <a:pt x="14527" y="18046"/>
                  <a:pt x="15701" y="18664"/>
                  <a:pt x="16994" y="18664"/>
                </a:cubicBezTo>
                <a:cubicBezTo>
                  <a:pt x="19537" y="18664"/>
                  <a:pt x="21600" y="16287"/>
                  <a:pt x="21600" y="13351"/>
                </a:cubicBezTo>
                <a:cubicBezTo>
                  <a:pt x="21600" y="12621"/>
                  <a:pt x="21474" y="11930"/>
                  <a:pt x="21245" y="11299"/>
                </a:cubicBezTo>
                <a:cubicBezTo>
                  <a:pt x="20994" y="10616"/>
                  <a:pt x="20487" y="10110"/>
                  <a:pt x="19881" y="9985"/>
                </a:cubicBezTo>
                <a:cubicBezTo>
                  <a:pt x="19854" y="9979"/>
                  <a:pt x="19826" y="9980"/>
                  <a:pt x="19799" y="9973"/>
                </a:cubicBezTo>
                <a:cubicBezTo>
                  <a:pt x="19128" y="9868"/>
                  <a:pt x="18478" y="10202"/>
                  <a:pt x="18145" y="10550"/>
                </a:cubicBezTo>
                <a:cubicBezTo>
                  <a:pt x="18063" y="10635"/>
                  <a:pt x="18031" y="10774"/>
                  <a:pt x="18058" y="10899"/>
                </a:cubicBezTo>
                <a:cubicBezTo>
                  <a:pt x="18080" y="11004"/>
                  <a:pt x="18097" y="11102"/>
                  <a:pt x="18107" y="11207"/>
                </a:cubicBezTo>
                <a:cubicBezTo>
                  <a:pt x="18162" y="11765"/>
                  <a:pt x="18069" y="12239"/>
                  <a:pt x="17845" y="12542"/>
                </a:cubicBezTo>
                <a:cubicBezTo>
                  <a:pt x="17812" y="12588"/>
                  <a:pt x="17769" y="12607"/>
                  <a:pt x="17725" y="12607"/>
                </a:cubicBezTo>
                <a:cubicBezTo>
                  <a:pt x="17676" y="12607"/>
                  <a:pt x="17632" y="12588"/>
                  <a:pt x="17599" y="12542"/>
                </a:cubicBezTo>
                <a:cubicBezTo>
                  <a:pt x="17545" y="12463"/>
                  <a:pt x="17557" y="12351"/>
                  <a:pt x="17611" y="12273"/>
                </a:cubicBezTo>
                <a:cubicBezTo>
                  <a:pt x="17764" y="12056"/>
                  <a:pt x="17824" y="11687"/>
                  <a:pt x="17780" y="11260"/>
                </a:cubicBezTo>
                <a:cubicBezTo>
                  <a:pt x="17715" y="10617"/>
                  <a:pt x="17430" y="10006"/>
                  <a:pt x="17059" y="9704"/>
                </a:cubicBezTo>
                <a:cubicBezTo>
                  <a:pt x="16977" y="9638"/>
                  <a:pt x="16962" y="9492"/>
                  <a:pt x="17038" y="9400"/>
                </a:cubicBezTo>
                <a:cubicBezTo>
                  <a:pt x="17093" y="9328"/>
                  <a:pt x="17184" y="9329"/>
                  <a:pt x="17250" y="9382"/>
                </a:cubicBezTo>
                <a:cubicBezTo>
                  <a:pt x="17452" y="9553"/>
                  <a:pt x="17633" y="9789"/>
                  <a:pt x="17775" y="10072"/>
                </a:cubicBezTo>
                <a:cubicBezTo>
                  <a:pt x="17835" y="10190"/>
                  <a:pt x="17965" y="10222"/>
                  <a:pt x="18058" y="10144"/>
                </a:cubicBezTo>
                <a:cubicBezTo>
                  <a:pt x="18200" y="10019"/>
                  <a:pt x="18369" y="9907"/>
                  <a:pt x="18549" y="9815"/>
                </a:cubicBezTo>
                <a:cubicBezTo>
                  <a:pt x="18844" y="9664"/>
                  <a:pt x="19308" y="9500"/>
                  <a:pt x="19849" y="9585"/>
                </a:cubicBezTo>
                <a:cubicBezTo>
                  <a:pt x="20116" y="9624"/>
                  <a:pt x="20421" y="9729"/>
                  <a:pt x="20732" y="9953"/>
                </a:cubicBezTo>
                <a:cubicBezTo>
                  <a:pt x="20852" y="10038"/>
                  <a:pt x="21005" y="9978"/>
                  <a:pt x="21059" y="9827"/>
                </a:cubicBezTo>
                <a:cubicBezTo>
                  <a:pt x="21114" y="9670"/>
                  <a:pt x="21157" y="9492"/>
                  <a:pt x="21174" y="9302"/>
                </a:cubicBezTo>
                <a:cubicBezTo>
                  <a:pt x="21321" y="8480"/>
                  <a:pt x="21005" y="6917"/>
                  <a:pt x="20268" y="5524"/>
                </a:cubicBezTo>
                <a:cubicBezTo>
                  <a:pt x="19237" y="3724"/>
                  <a:pt x="18097" y="3160"/>
                  <a:pt x="17562" y="3015"/>
                </a:cubicBezTo>
                <a:cubicBezTo>
                  <a:pt x="17425" y="2982"/>
                  <a:pt x="17299" y="3101"/>
                  <a:pt x="17294" y="3272"/>
                </a:cubicBezTo>
                <a:cubicBezTo>
                  <a:pt x="17294" y="3403"/>
                  <a:pt x="17277" y="3534"/>
                  <a:pt x="17250" y="3666"/>
                </a:cubicBezTo>
                <a:cubicBezTo>
                  <a:pt x="17157" y="4139"/>
                  <a:pt x="16928" y="4559"/>
                  <a:pt x="16622" y="4822"/>
                </a:cubicBezTo>
                <a:cubicBezTo>
                  <a:pt x="16529" y="4907"/>
                  <a:pt x="16486" y="5046"/>
                  <a:pt x="16513" y="5177"/>
                </a:cubicBezTo>
                <a:cubicBezTo>
                  <a:pt x="16557" y="5387"/>
                  <a:pt x="16563" y="5590"/>
                  <a:pt x="16525" y="5774"/>
                </a:cubicBezTo>
                <a:cubicBezTo>
                  <a:pt x="16509" y="5866"/>
                  <a:pt x="16443" y="5926"/>
                  <a:pt x="16366" y="5926"/>
                </a:cubicBezTo>
                <a:cubicBezTo>
                  <a:pt x="16344" y="5926"/>
                  <a:pt x="16328" y="5919"/>
                  <a:pt x="16307" y="5912"/>
                </a:cubicBezTo>
                <a:cubicBezTo>
                  <a:pt x="16225" y="5873"/>
                  <a:pt x="16191" y="5768"/>
                  <a:pt x="16208" y="5670"/>
                </a:cubicBezTo>
                <a:cubicBezTo>
                  <a:pt x="16257" y="5387"/>
                  <a:pt x="16169" y="5033"/>
                  <a:pt x="15962" y="4678"/>
                </a:cubicBezTo>
                <a:cubicBezTo>
                  <a:pt x="15651" y="4146"/>
                  <a:pt x="15166" y="3770"/>
                  <a:pt x="14719" y="3711"/>
                </a:cubicBezTo>
                <a:cubicBezTo>
                  <a:pt x="14615" y="3704"/>
                  <a:pt x="14548" y="3587"/>
                  <a:pt x="14576" y="3463"/>
                </a:cubicBezTo>
                <a:cubicBezTo>
                  <a:pt x="14597" y="3371"/>
                  <a:pt x="14675" y="3310"/>
                  <a:pt x="14756" y="3323"/>
                </a:cubicBezTo>
                <a:cubicBezTo>
                  <a:pt x="15291" y="3389"/>
                  <a:pt x="15870" y="3830"/>
                  <a:pt x="16230" y="4448"/>
                </a:cubicBezTo>
                <a:cubicBezTo>
                  <a:pt x="16274" y="4527"/>
                  <a:pt x="16372" y="4546"/>
                  <a:pt x="16438" y="4487"/>
                </a:cubicBezTo>
                <a:cubicBezTo>
                  <a:pt x="16673" y="4283"/>
                  <a:pt x="16853" y="3948"/>
                  <a:pt x="16929" y="3567"/>
                </a:cubicBezTo>
                <a:cubicBezTo>
                  <a:pt x="16995" y="3232"/>
                  <a:pt x="16973" y="2877"/>
                  <a:pt x="16874" y="2528"/>
                </a:cubicBezTo>
                <a:cubicBezTo>
                  <a:pt x="16771" y="2167"/>
                  <a:pt x="16579" y="1852"/>
                  <a:pt x="16344" y="1602"/>
                </a:cubicBezTo>
                <a:cubicBezTo>
                  <a:pt x="15657" y="867"/>
                  <a:pt x="14618" y="101"/>
                  <a:pt x="13298" y="9"/>
                </a:cubicBezTo>
                <a:close/>
                <a:moveTo>
                  <a:pt x="10805" y="16504"/>
                </a:moveTo>
                <a:cubicBezTo>
                  <a:pt x="10505" y="17122"/>
                  <a:pt x="9959" y="17535"/>
                  <a:pt x="9337" y="17535"/>
                </a:cubicBezTo>
                <a:cubicBezTo>
                  <a:pt x="9119" y="17535"/>
                  <a:pt x="8901" y="17481"/>
                  <a:pt x="8704" y="17383"/>
                </a:cubicBezTo>
                <a:cubicBezTo>
                  <a:pt x="8524" y="17298"/>
                  <a:pt x="8317" y="17338"/>
                  <a:pt x="8181" y="17496"/>
                </a:cubicBezTo>
                <a:cubicBezTo>
                  <a:pt x="7247" y="18560"/>
                  <a:pt x="5976" y="19177"/>
                  <a:pt x="4656" y="19177"/>
                </a:cubicBezTo>
                <a:cubicBezTo>
                  <a:pt x="4355" y="19177"/>
                  <a:pt x="4060" y="19144"/>
                  <a:pt x="3771" y="19085"/>
                </a:cubicBezTo>
                <a:cubicBezTo>
                  <a:pt x="4518" y="20590"/>
                  <a:pt x="5883" y="21596"/>
                  <a:pt x="7444" y="21596"/>
                </a:cubicBezTo>
                <a:cubicBezTo>
                  <a:pt x="8644" y="21596"/>
                  <a:pt x="9693" y="20997"/>
                  <a:pt x="10467" y="20031"/>
                </a:cubicBezTo>
                <a:cubicBezTo>
                  <a:pt x="10560" y="19913"/>
                  <a:pt x="10685" y="19855"/>
                  <a:pt x="10810" y="19855"/>
                </a:cubicBezTo>
                <a:cubicBezTo>
                  <a:pt x="10936" y="19855"/>
                  <a:pt x="11062" y="19913"/>
                  <a:pt x="11155" y="20031"/>
                </a:cubicBezTo>
                <a:cubicBezTo>
                  <a:pt x="11930" y="20997"/>
                  <a:pt x="12978" y="21596"/>
                  <a:pt x="14178" y="21596"/>
                </a:cubicBezTo>
                <a:cubicBezTo>
                  <a:pt x="15739" y="21596"/>
                  <a:pt x="17102" y="20590"/>
                  <a:pt x="17850" y="19085"/>
                </a:cubicBezTo>
                <a:cubicBezTo>
                  <a:pt x="17566" y="19144"/>
                  <a:pt x="17272" y="19177"/>
                  <a:pt x="16967" y="19177"/>
                </a:cubicBezTo>
                <a:cubicBezTo>
                  <a:pt x="15630" y="19177"/>
                  <a:pt x="14357" y="18560"/>
                  <a:pt x="13430" y="17496"/>
                </a:cubicBezTo>
                <a:cubicBezTo>
                  <a:pt x="13288" y="17332"/>
                  <a:pt x="13086" y="17291"/>
                  <a:pt x="12906" y="17383"/>
                </a:cubicBezTo>
                <a:cubicBezTo>
                  <a:pt x="12704" y="17481"/>
                  <a:pt x="12492" y="17535"/>
                  <a:pt x="12273" y="17535"/>
                </a:cubicBezTo>
                <a:cubicBezTo>
                  <a:pt x="11651" y="17535"/>
                  <a:pt x="11105" y="17122"/>
                  <a:pt x="10805" y="16504"/>
                </a:cubicBezTo>
                <a:close/>
              </a:path>
            </a:pathLst>
          </a:custGeom>
          <a:solidFill>
            <a:srgbClr val="FFFFFF"/>
          </a:solidFill>
          <a:ln w="25400">
            <a:solidFill>
              <a:schemeClr val="accent1"/>
            </a:solidFill>
          </a:ln>
        </p:spPr>
        <p:txBody>
          <a:bodyPr lIns="0" tIns="0" rIns="0" bIns="0"/>
          <a:lstStyle/>
          <a:p>
            <a:pPr/>
          </a:p>
        </p:txBody>
      </p:sp>
      <p:sp>
        <p:nvSpPr>
          <p:cNvPr id="1137" name="Line"/>
          <p:cNvSpPr/>
          <p:nvPr/>
        </p:nvSpPr>
        <p:spPr>
          <a:xfrm flipV="1">
            <a:off x="6668288" y="3515729"/>
            <a:ext cx="1715266" cy="1157472"/>
          </a:xfrm>
          <a:prstGeom prst="line">
            <a:avLst/>
          </a:prstGeom>
          <a:ln w="25400">
            <a:solidFill>
              <a:schemeClr val="accent1"/>
            </a:solidFill>
            <a:tailEnd type="triangle"/>
          </a:ln>
          <a:effectLst>
            <a:outerShdw sx="100000" sy="100000" kx="0" ky="0" algn="b" rotWithShape="0" blurRad="38100" dist="12700" dir="5400000">
              <a:srgbClr val="000000">
                <a:alpha val="38000"/>
              </a:srgbClr>
            </a:outerShdw>
          </a:effectLst>
        </p:spPr>
        <p:txBody>
          <a:bodyPr lIns="0" tIns="0" rIns="0" bIns="0"/>
          <a:lstStyle/>
          <a:p>
            <a:pPr/>
          </a:p>
        </p:txBody>
      </p:sp>
      <p:sp>
        <p:nvSpPr>
          <p:cNvPr id="1138" name="Enriched Document to Index"/>
          <p:cNvSpPr txBox="1"/>
          <p:nvPr/>
        </p:nvSpPr>
        <p:spPr>
          <a:xfrm>
            <a:off x="7434215" y="4169734"/>
            <a:ext cx="4038796" cy="622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000">
                <a:solidFill>
                  <a:srgbClr val="D1D200"/>
                </a:solidFill>
                <a:latin typeface="Helvetica Neue Medium"/>
                <a:ea typeface="Helvetica Neue Medium"/>
                <a:cs typeface="Helvetica Neue Medium"/>
                <a:sym typeface="Helvetica Neue Medium"/>
              </a:defRPr>
            </a:lvl1pPr>
          </a:lstStyle>
          <a:p>
            <a:pPr>
              <a:defRPr>
                <a:solidFill>
                  <a:srgbClr val="000000">
                    <a:alpha val="72043"/>
                  </a:srgbClr>
                </a:solidFill>
              </a:defRPr>
            </a:pPr>
            <a:r>
              <a:rPr>
                <a:solidFill>
                  <a:srgbClr val="D1D200"/>
                </a:solidFill>
              </a:rPr>
              <a:t>Enriched Document to Index</a:t>
            </a:r>
            <a:endParaRPr>
              <a:latin typeface="Courier"/>
              <a:ea typeface="Courier"/>
              <a:cs typeface="Courier"/>
              <a:sym typeface="Courier"/>
            </a:endParaRPr>
          </a:p>
        </p:txBody>
      </p:sp>
      <p:sp>
        <p:nvSpPr>
          <p:cNvPr id="1139" name="NER helps extract useful tags from text and have only those enriches fields be indexable and retrievable, making the index more efficient."/>
          <p:cNvSpPr/>
          <p:nvPr/>
        </p:nvSpPr>
        <p:spPr>
          <a:xfrm>
            <a:off x="1129134" y="5587470"/>
            <a:ext cx="9933732" cy="882651"/>
          </a:xfrm>
          <a:prstGeom prst="roundRect">
            <a:avLst>
              <a:gd name="adj" fmla="val 21583"/>
            </a:avLst>
          </a:prstGeom>
          <a:solidFill>
            <a:schemeClr val="accent1"/>
          </a:solidFill>
          <a:ln w="25400">
            <a:solidFill>
              <a:schemeClr val="accent1"/>
            </a:solidFill>
          </a:ln>
          <a:extLst>
            <a:ext uri="{C572A759-6A51-4108-AA02-DFA0A04FC94B}">
              <ma14:wrappingTextBoxFlag xmlns:ma14="http://schemas.microsoft.com/office/mac/drawingml/2011/main" val="1"/>
            </a:ext>
          </a:extLst>
        </p:spPr>
        <p:txBody>
          <a:bodyPr lIns="0" tIns="0" rIns="0" bIns="0" anchor="ctr"/>
          <a:lstStyle>
            <a:lvl1pPr algn="ctr">
              <a:lnSpc>
                <a:spcPct val="90000"/>
              </a:lnSpc>
              <a:defRPr sz="2400">
                <a:solidFill>
                  <a:srgbClr val="FDFFFF"/>
                </a:solidFill>
                <a:latin typeface="Helvetica Neue"/>
                <a:ea typeface="Helvetica Neue"/>
                <a:cs typeface="Helvetica Neue"/>
                <a:sym typeface="Helvetica Neue"/>
              </a:defRPr>
            </a:lvl1pPr>
          </a:lstStyle>
          <a:p>
            <a:pPr/>
            <a:r>
              <a:t>NER helps extract useful tags from text and have only those enriches fields be indexable and retrievable, making the index more efficient.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134"/>
                                        </p:tgtEl>
                                        <p:attrNameLst>
                                          <p:attrName>style.visibility</p:attrName>
                                        </p:attrNameLst>
                                      </p:cBhvr>
                                      <p:to>
                                        <p:strVal val="visible"/>
                                      </p:to>
                                    </p:set>
                                    <p:animEffect filter="wipe(left)" transition="in">
                                      <p:cBhvr>
                                        <p:cTn id="7" dur="1000"/>
                                        <p:tgtEl>
                                          <p:spTgt spid="1134"/>
                                        </p:tgtEl>
                                      </p:cBhvr>
                                    </p:animEffect>
                                  </p:childTnLst>
                                </p:cTn>
                              </p:par>
                            </p:childTnLst>
                          </p:cTn>
                        </p:par>
                        <p:par>
                          <p:cTn id="8" fill="hold">
                            <p:stCondLst>
                              <p:cond delay="1000"/>
                            </p:stCondLst>
                            <p:childTnLst>
                              <p:par>
                                <p:cTn id="9" presetClass="entr" nodeType="afterEffect" presetSubtype="8" presetID="22" grpId="2" fill="hold">
                                  <p:stCondLst>
                                    <p:cond delay="0"/>
                                  </p:stCondLst>
                                  <p:iterate type="el" backwards="0">
                                    <p:tmAbs val="0"/>
                                  </p:iterate>
                                  <p:childTnLst>
                                    <p:set>
                                      <p:cBhvr>
                                        <p:cTn id="10" fill="hold"/>
                                        <p:tgtEl>
                                          <p:spTgt spid="1135"/>
                                        </p:tgtEl>
                                        <p:attrNameLst>
                                          <p:attrName>style.visibility</p:attrName>
                                        </p:attrNameLst>
                                      </p:cBhvr>
                                      <p:to>
                                        <p:strVal val="visible"/>
                                      </p:to>
                                    </p:set>
                                    <p:animEffect filter="wipe(left)" transition="in">
                                      <p:cBhvr>
                                        <p:cTn id="11" dur="1000"/>
                                        <p:tgtEl>
                                          <p:spTgt spid="1135"/>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8" presetID="22" grpId="3" fill="hold">
                                  <p:stCondLst>
                                    <p:cond delay="0"/>
                                  </p:stCondLst>
                                  <p:iterate type="el" backwards="0">
                                    <p:tmAbs val="0"/>
                                  </p:iterate>
                                  <p:childTnLst>
                                    <p:set>
                                      <p:cBhvr>
                                        <p:cTn id="15" fill="hold"/>
                                        <p:tgtEl>
                                          <p:spTgt spid="1137"/>
                                        </p:tgtEl>
                                        <p:attrNameLst>
                                          <p:attrName>style.visibility</p:attrName>
                                        </p:attrNameLst>
                                      </p:cBhvr>
                                      <p:to>
                                        <p:strVal val="visible"/>
                                      </p:to>
                                    </p:set>
                                    <p:animEffect filter="wipe(left)" transition="in">
                                      <p:cBhvr>
                                        <p:cTn id="16" dur="1000"/>
                                        <p:tgtEl>
                                          <p:spTgt spid="1137"/>
                                        </p:tgtEl>
                                      </p:cBhvr>
                                    </p:animEffect>
                                  </p:childTnLst>
                                </p:cTn>
                              </p:par>
                            </p:childTnLst>
                          </p:cTn>
                        </p:par>
                        <p:par>
                          <p:cTn id="17" fill="hold">
                            <p:stCondLst>
                              <p:cond delay="1000"/>
                            </p:stCondLst>
                            <p:childTnLst>
                              <p:par>
                                <p:cTn id="18" presetClass="entr" nodeType="afterEffect" presetSubtype="8" presetID="22" grpId="4" fill="hold">
                                  <p:stCondLst>
                                    <p:cond delay="0"/>
                                  </p:stCondLst>
                                  <p:iterate type="el" backwards="0">
                                    <p:tmAbs val="0"/>
                                  </p:iterate>
                                  <p:childTnLst>
                                    <p:set>
                                      <p:cBhvr>
                                        <p:cTn id="19" fill="hold"/>
                                        <p:tgtEl>
                                          <p:spTgt spid="1138"/>
                                        </p:tgtEl>
                                        <p:attrNameLst>
                                          <p:attrName>style.visibility</p:attrName>
                                        </p:attrNameLst>
                                      </p:cBhvr>
                                      <p:to>
                                        <p:strVal val="visible"/>
                                      </p:to>
                                    </p:set>
                                    <p:animEffect filter="wipe(left)" transition="in">
                                      <p:cBhvr>
                                        <p:cTn id="20" dur="1000"/>
                                        <p:tgtEl>
                                          <p:spTgt spid="1138"/>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4" presetID="2" grpId="5" fill="hold">
                                  <p:stCondLst>
                                    <p:cond delay="0"/>
                                  </p:stCondLst>
                                  <p:iterate type="el" backwards="0">
                                    <p:tmAbs val="0"/>
                                  </p:iterate>
                                  <p:childTnLst>
                                    <p:set>
                                      <p:cBhvr>
                                        <p:cTn id="24" fill="hold"/>
                                        <p:tgtEl>
                                          <p:spTgt spid="1139"/>
                                        </p:tgtEl>
                                        <p:attrNameLst>
                                          <p:attrName>style.visibility</p:attrName>
                                        </p:attrNameLst>
                                      </p:cBhvr>
                                      <p:to>
                                        <p:strVal val="visible"/>
                                      </p:to>
                                    </p:set>
                                    <p:anim calcmode="lin" valueType="num">
                                      <p:cBhvr>
                                        <p:cTn id="25" dur="1000" fill="hold"/>
                                        <p:tgtEl>
                                          <p:spTgt spid="1139"/>
                                        </p:tgtEl>
                                        <p:attrNameLst>
                                          <p:attrName>ppt_x</p:attrName>
                                        </p:attrNameLst>
                                      </p:cBhvr>
                                      <p:tavLst>
                                        <p:tav tm="0">
                                          <p:val>
                                            <p:strVal val="#ppt_x"/>
                                          </p:val>
                                        </p:tav>
                                        <p:tav tm="100000">
                                          <p:val>
                                            <p:strVal val="#ppt_x"/>
                                          </p:val>
                                        </p:tav>
                                      </p:tavLst>
                                    </p:anim>
                                    <p:anim calcmode="lin" valueType="num">
                                      <p:cBhvr>
                                        <p:cTn id="26" dur="1000" fill="hold"/>
                                        <p:tgtEl>
                                          <p:spTgt spid="1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4" grpId="1"/>
      <p:bldP build="whole" bldLvl="1" animBg="1" rev="0" advAuto="0" spid="1135" grpId="2"/>
      <p:bldP build="whole" bldLvl="1" animBg="1" rev="0" advAuto="0" spid="1137" grpId="3"/>
      <p:bldP build="whole" bldLvl="1" animBg="1" rev="0" advAuto="0" spid="1138" grpId="4"/>
      <p:bldP build="whole" bldLvl="1" animBg="1" rev="0" advAuto="0" spid="1139" grpId="5"/>
    </p:bldLst>
  </p:timing>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Named Entity Recognition"/>
          <p:cNvSpPr txBox="1"/>
          <p:nvPr>
            <p:ph type="title"/>
          </p:nvPr>
        </p:nvSpPr>
        <p:spPr>
          <a:prstGeom prst="rect">
            <a:avLst/>
          </a:prstGeom>
        </p:spPr>
        <p:txBody>
          <a:bodyPr/>
          <a:lstStyle/>
          <a:p>
            <a:pPr/>
            <a:r>
              <a:t>Named Entity Recognition</a:t>
            </a:r>
          </a:p>
        </p:txBody>
      </p:sp>
      <p:sp>
        <p:nvSpPr>
          <p:cNvPr id="11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43" name="Image" descr="Image"/>
          <p:cNvPicPr>
            <a:picLocks noChangeAspect="1"/>
          </p:cNvPicPr>
          <p:nvPr/>
        </p:nvPicPr>
        <p:blipFill>
          <a:blip r:embed="rId2">
            <a:extLst/>
          </a:blip>
          <a:stretch>
            <a:fillRect/>
          </a:stretch>
        </p:blipFill>
        <p:spPr>
          <a:xfrm>
            <a:off x="1994769" y="1804890"/>
            <a:ext cx="9147455" cy="3248220"/>
          </a:xfrm>
          <a:prstGeom prst="rect">
            <a:avLst/>
          </a:prstGeom>
          <a:ln w="12700">
            <a:miter lim="400000"/>
          </a:ln>
        </p:spPr>
      </p:pic>
      <p:sp>
        <p:nvSpPr>
          <p:cNvPr id="1144" name="All of these tags extract information from the text"/>
          <p:cNvSpPr txBox="1"/>
          <p:nvPr/>
        </p:nvSpPr>
        <p:spPr>
          <a:xfrm>
            <a:off x="3731939" y="5354995"/>
            <a:ext cx="5673116" cy="2978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900">
                <a:solidFill>
                  <a:srgbClr val="A62E5C"/>
                </a:solidFill>
                <a:latin typeface="Helvetica Neue"/>
                <a:ea typeface="Helvetica Neue"/>
                <a:cs typeface="Helvetica Neue"/>
                <a:sym typeface="Helvetica Neue"/>
              </a:defRPr>
            </a:lvl1pPr>
          </a:lstStyle>
          <a:p>
            <a:pPr/>
            <a:r>
              <a:t>All of these tags extract information from the text</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6" name="Named Entity Recognition"/>
          <p:cNvSpPr txBox="1"/>
          <p:nvPr>
            <p:ph type="title"/>
          </p:nvPr>
        </p:nvSpPr>
        <p:spPr>
          <a:prstGeom prst="rect">
            <a:avLst/>
          </a:prstGeom>
        </p:spPr>
        <p:txBody>
          <a:bodyPr/>
          <a:lstStyle/>
          <a:p>
            <a:pPr/>
            <a:r>
              <a:t>Named Entity Recognition</a:t>
            </a:r>
          </a:p>
        </p:txBody>
      </p:sp>
      <p:sp>
        <p:nvSpPr>
          <p:cNvPr id="11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48" name="All of these tags extract information from the text"/>
          <p:cNvSpPr txBox="1"/>
          <p:nvPr/>
        </p:nvSpPr>
        <p:spPr>
          <a:xfrm>
            <a:off x="4654877" y="5302281"/>
            <a:ext cx="3827240"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All of these tags extract information from the text</a:t>
            </a:r>
          </a:p>
        </p:txBody>
      </p:sp>
      <p:pic>
        <p:nvPicPr>
          <p:cNvPr id="1149" name="Image" descr="Image"/>
          <p:cNvPicPr>
            <a:picLocks noChangeAspect="1"/>
          </p:cNvPicPr>
          <p:nvPr/>
        </p:nvPicPr>
        <p:blipFill>
          <a:blip r:embed="rId2">
            <a:extLst/>
          </a:blip>
          <a:stretch>
            <a:fillRect/>
          </a:stretch>
        </p:blipFill>
        <p:spPr>
          <a:xfrm>
            <a:off x="698500" y="1732574"/>
            <a:ext cx="10795001" cy="3898901"/>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1" name="Bi-LSTM"/>
          <p:cNvSpPr txBox="1"/>
          <p:nvPr>
            <p:ph type="title"/>
          </p:nvPr>
        </p:nvSpPr>
        <p:spPr>
          <a:prstGeom prst="rect">
            <a:avLst/>
          </a:prstGeom>
        </p:spPr>
        <p:txBody>
          <a:bodyPr/>
          <a:lstStyle/>
          <a:p>
            <a:pPr/>
            <a:r>
              <a:t>Bi-LSTM</a:t>
            </a:r>
          </a:p>
        </p:txBody>
      </p:sp>
      <p:sp>
        <p:nvSpPr>
          <p:cNvPr id="11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53" name="Image" descr="Image"/>
          <p:cNvPicPr>
            <a:picLocks noChangeAspect="1"/>
          </p:cNvPicPr>
          <p:nvPr/>
        </p:nvPicPr>
        <p:blipFill>
          <a:blip r:embed="rId2">
            <a:extLst/>
          </a:blip>
          <a:stretch>
            <a:fillRect/>
          </a:stretch>
        </p:blipFill>
        <p:spPr>
          <a:xfrm>
            <a:off x="5940077" y="1233465"/>
            <a:ext cx="4507843" cy="5181742"/>
          </a:xfrm>
          <a:prstGeom prst="rect">
            <a:avLst/>
          </a:prstGeom>
          <a:ln w="12700">
            <a:miter lim="400000"/>
          </a:ln>
        </p:spPr>
      </p:pic>
      <p:sp>
        <p:nvSpPr>
          <p:cNvPr id="1156" name="Connection Line"/>
          <p:cNvSpPr/>
          <p:nvPr/>
        </p:nvSpPr>
        <p:spPr>
          <a:xfrm>
            <a:off x="5362228" y="3389843"/>
            <a:ext cx="547009" cy="1315425"/>
          </a:xfrm>
          <a:custGeom>
            <a:avLst/>
            <a:gdLst/>
            <a:ahLst/>
            <a:cxnLst>
              <a:cxn ang="0">
                <a:pos x="wd2" y="hd2"/>
              </a:cxn>
              <a:cxn ang="5400000">
                <a:pos x="wd2" y="hd2"/>
              </a:cxn>
              <a:cxn ang="10800000">
                <a:pos x="wd2" y="hd2"/>
              </a:cxn>
              <a:cxn ang="16200000">
                <a:pos x="wd2" y="hd2"/>
              </a:cxn>
            </a:cxnLst>
            <a:rect l="0" t="0" r="r" b="b"/>
            <a:pathLst>
              <a:path w="16201" h="21600" fill="norm" stroke="1" extrusionOk="0">
                <a:moveTo>
                  <a:pt x="15715" y="21600"/>
                </a:moveTo>
                <a:cubicBezTo>
                  <a:pt x="-5399" y="14253"/>
                  <a:pt x="-5237" y="7053"/>
                  <a:pt x="16201" y="0"/>
                </a:cubicBezTo>
              </a:path>
            </a:pathLst>
          </a:custGeom>
          <a:ln w="25400">
            <a:solidFill>
              <a:schemeClr val="accent1"/>
            </a:solidFill>
          </a:ln>
          <a:effectLst>
            <a:outerShdw sx="100000" sy="100000" kx="0" ky="0" algn="b" rotWithShape="0" blurRad="38100" dist="20000" dir="5400000">
              <a:srgbClr val="000000">
                <a:alpha val="38000"/>
              </a:srgbClr>
            </a:outerShdw>
          </a:effectLst>
        </p:spPr>
        <p:txBody>
          <a:bodyPr/>
          <a:lstStyle/>
          <a:p>
            <a:pPr/>
          </a:p>
        </p:txBody>
      </p:sp>
      <p:sp>
        <p:nvSpPr>
          <p:cNvPr id="1155" name="We need a forward and backward pass because some tags at the beginning only make sense after reading the whole sentence"/>
          <p:cNvSpPr txBox="1"/>
          <p:nvPr/>
        </p:nvSpPr>
        <p:spPr>
          <a:xfrm>
            <a:off x="570914" y="3466588"/>
            <a:ext cx="4507842" cy="11617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1800">
                <a:solidFill>
                  <a:srgbClr val="A62E5C"/>
                </a:solidFill>
                <a:latin typeface="Helvetica Neue"/>
                <a:ea typeface="Helvetica Neue"/>
                <a:cs typeface="Helvetica Neue"/>
                <a:sym typeface="Helvetica Neue"/>
              </a:defRPr>
            </a:lvl1pPr>
          </a:lstStyle>
          <a:p>
            <a:pPr/>
            <a:r>
              <a:t>We need a forward and backward pass because some tags at the beginning only make sense after reading the whole sentence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156"/>
                                        </p:tgtEl>
                                        <p:attrNameLst>
                                          <p:attrName>style.visibility</p:attrName>
                                        </p:attrNameLst>
                                      </p:cBhvr>
                                      <p:to>
                                        <p:strVal val="visible"/>
                                      </p:to>
                                    </p:set>
                                    <p:animEffect filter="dissolve" transition="in">
                                      <p:cBhvr>
                                        <p:cTn id="7" dur="2000"/>
                                        <p:tgtEl>
                                          <p:spTgt spid="1156"/>
                                        </p:tgtEl>
                                      </p:cBhvr>
                                    </p:animEffect>
                                  </p:childTnLst>
                                </p:cTn>
                              </p:par>
                            </p:childTnLst>
                          </p:cTn>
                        </p:par>
                        <p:par>
                          <p:cTn id="8" fill="hold">
                            <p:stCondLst>
                              <p:cond delay="2000"/>
                            </p:stCondLst>
                            <p:childTnLst>
                              <p:par>
                                <p:cTn id="9" presetClass="entr" nodeType="afterEffect" presetSubtype="0" presetID="1" grpId="2" fill="hold">
                                  <p:stCondLst>
                                    <p:cond delay="0"/>
                                  </p:stCondLst>
                                  <p:iterate type="lt" backwards="0">
                                    <p:tmAbs val="100"/>
                                  </p:iterate>
                                  <p:childTnLst>
                                    <p:set>
                                      <p:cBhvr>
                                        <p:cTn id="10" fill="hold"/>
                                        <p:tgtEl>
                                          <p:spTgt spid="1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55" grpId="2"/>
      <p:bldP build="whole" bldLvl="1" animBg="1" rev="0" advAuto="0" spid="1156" grpId="1"/>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8" name="Spacy"/>
          <p:cNvSpPr txBox="1"/>
          <p:nvPr>
            <p:ph type="title"/>
          </p:nvPr>
        </p:nvSpPr>
        <p:spPr>
          <a:prstGeom prst="rect">
            <a:avLst/>
          </a:prstGeom>
        </p:spPr>
        <p:txBody>
          <a:bodyPr/>
          <a:lstStyle/>
          <a:p>
            <a:pPr/>
            <a:r>
              <a:t>Spacy</a:t>
            </a:r>
          </a:p>
        </p:txBody>
      </p:sp>
      <p:sp>
        <p:nvSpPr>
          <p:cNvPr id="11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60" name="Image" descr="Image"/>
          <p:cNvPicPr>
            <a:picLocks noChangeAspect="1"/>
          </p:cNvPicPr>
          <p:nvPr/>
        </p:nvPicPr>
        <p:blipFill>
          <a:blip r:embed="rId2">
            <a:extLst/>
          </a:blip>
          <a:stretch>
            <a:fillRect/>
          </a:stretch>
        </p:blipFill>
        <p:spPr>
          <a:xfrm>
            <a:off x="1689100" y="1777024"/>
            <a:ext cx="9758794" cy="42185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I Template">
  <a:themeElements>
    <a:clrScheme name="DI Templat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DI Template">
      <a:majorFont>
        <a:latin typeface="Arial"/>
        <a:ea typeface="Arial"/>
        <a:cs typeface="Arial"/>
      </a:majorFont>
      <a:minorFont>
        <a:latin typeface="Helvetica"/>
        <a:ea typeface="Helvetica"/>
        <a:cs typeface="Helvetica"/>
      </a:minorFont>
    </a:fontScheme>
    <a:fmtScheme name="DI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I Template">
  <a:themeElements>
    <a:clrScheme name="DI Templat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DI Template">
      <a:majorFont>
        <a:latin typeface="Arial"/>
        <a:ea typeface="Arial"/>
        <a:cs typeface="Arial"/>
      </a:majorFont>
      <a:minorFont>
        <a:latin typeface="Helvetica"/>
        <a:ea typeface="Helvetica"/>
        <a:cs typeface="Helvetica"/>
      </a:minorFont>
    </a:fontScheme>
    <a:fmtScheme name="DI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